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8" r:id="rId1"/>
  </p:sldMasterIdLst>
  <p:notesMasterIdLst>
    <p:notesMasterId r:id="rId33"/>
  </p:notesMasterIdLst>
  <p:sldIdLst>
    <p:sldId id="259" r:id="rId2"/>
    <p:sldId id="260" r:id="rId3"/>
    <p:sldId id="261" r:id="rId4"/>
    <p:sldId id="267" r:id="rId5"/>
    <p:sldId id="289" r:id="rId6"/>
    <p:sldId id="269" r:id="rId7"/>
    <p:sldId id="272" r:id="rId8"/>
    <p:sldId id="273" r:id="rId9"/>
    <p:sldId id="265" r:id="rId10"/>
    <p:sldId id="263" r:id="rId11"/>
    <p:sldId id="264" r:id="rId12"/>
    <p:sldId id="275" r:id="rId13"/>
    <p:sldId id="276" r:id="rId14"/>
    <p:sldId id="277" r:id="rId15"/>
    <p:sldId id="278" r:id="rId16"/>
    <p:sldId id="279" r:id="rId17"/>
    <p:sldId id="280" r:id="rId18"/>
    <p:sldId id="291" r:id="rId19"/>
    <p:sldId id="292" r:id="rId20"/>
    <p:sldId id="281" r:id="rId21"/>
    <p:sldId id="282" r:id="rId22"/>
    <p:sldId id="283" r:id="rId23"/>
    <p:sldId id="284" r:id="rId24"/>
    <p:sldId id="285" r:id="rId25"/>
    <p:sldId id="286" r:id="rId26"/>
    <p:sldId id="287" r:id="rId27"/>
    <p:sldId id="288" r:id="rId28"/>
    <p:sldId id="266" r:id="rId29"/>
    <p:sldId id="293" r:id="rId30"/>
    <p:sldId id="290"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DB78ED2-8C7F-164F-A80F-8B520884A575}">
          <p14:sldIdLst>
            <p14:sldId id="259"/>
            <p14:sldId id="260"/>
            <p14:sldId id="261"/>
          </p14:sldIdLst>
        </p14:section>
        <p14:section name="2. Contexte &amp; justification" id="{3C20ECE4-B2AB-2843-A8AA-ACDD53DA0329}">
          <p14:sldIdLst>
            <p14:sldId id="267"/>
            <p14:sldId id="289"/>
          </p14:sldIdLst>
        </p14:section>
        <p14:section name="3 Théorie" id="{17D63759-A9D0-FA48-AF7E-5BD4FB525B31}">
          <p14:sldIdLst>
            <p14:sldId id="269"/>
          </p14:sldIdLst>
        </p14:section>
        <p14:section name="4. La population et le dispositif" id="{0D874715-68B7-DA4F-8935-5112EE9FB8A9}">
          <p14:sldIdLst>
            <p14:sldId id="272"/>
            <p14:sldId id="273"/>
          </p14:sldIdLst>
        </p14:section>
        <p14:section name="5. La relation en ligne" id="{289A20B4-23AD-F04B-B54F-78ADF4974C36}">
          <p14:sldIdLst>
            <p14:sldId id="265"/>
            <p14:sldId id="263"/>
            <p14:sldId id="264"/>
            <p14:sldId id="275"/>
            <p14:sldId id="276"/>
            <p14:sldId id="277"/>
            <p14:sldId id="278"/>
            <p14:sldId id="279"/>
            <p14:sldId id="280"/>
            <p14:sldId id="291"/>
            <p14:sldId id="292"/>
            <p14:sldId id="281"/>
            <p14:sldId id="282"/>
            <p14:sldId id="283"/>
            <p14:sldId id="284"/>
            <p14:sldId id="285"/>
            <p14:sldId id="286"/>
            <p14:sldId id="287"/>
            <p14:sldId id="288"/>
          </p14:sldIdLst>
        </p14:section>
        <p14:section name="Divers" id="{8FE34632-B431-994A-A175-327EBF0A917C}">
          <p14:sldIdLst>
            <p14:sldId id="266"/>
            <p14:sldId id="293"/>
            <p14:sldId id="29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77"/>
    <p:restoredTop sz="95687"/>
  </p:normalViewPr>
  <p:slideViewPr>
    <p:cSldViewPr snapToGrid="0" snapToObjects="1">
      <p:cViewPr varScale="1">
        <p:scale>
          <a:sx n="135" d="100"/>
          <a:sy n="135" d="100"/>
        </p:scale>
        <p:origin x="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BCFE9-6CD1-F149-A9D5-4A51E8129437}" type="datetimeFigureOut">
              <a:rPr lang="fr-FR" smtClean="0"/>
              <a:t>22/06/2022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64575-1D3F-F140-9CDE-2E06FB3D8956}" type="slidenum">
              <a:rPr lang="fr-FR" smtClean="0"/>
              <a:t>‹N°›</a:t>
            </a:fld>
            <a:endParaRPr lang="fr-FR"/>
          </a:p>
        </p:txBody>
      </p:sp>
    </p:spTree>
    <p:extLst>
      <p:ext uri="{BB962C8B-B14F-4D97-AF65-F5344CB8AC3E}">
        <p14:creationId xmlns:p14="http://schemas.microsoft.com/office/powerpoint/2010/main" val="238616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6000" b="1" i="1" kern="1200" cap="none" spc="0" baseline="0" dirty="0">
                <a:solidFill>
                  <a:schemeClr val="bg1">
                    <a:lumMod val="95000"/>
                  </a:schemeClr>
                </a:solidFill>
                <a:effectLst/>
                <a:latin typeface="Arial" panose="020B0604020202020204" pitchFamily="34" charset="0"/>
                <a:ea typeface="+mn-ea"/>
                <a:cs typeface="Arial" panose="020B0604020202020204" pitchFamily="34" charset="0"/>
              </a:defRPr>
            </a:lvl1pPr>
          </a:lstStyle>
          <a:p>
            <a:r>
              <a:rPr lang="fr-FR" dirty="0"/>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22" name="Slide Number Placeholder 21"/>
          <p:cNvSpPr>
            <a:spLocks noGrp="1"/>
          </p:cNvSpPr>
          <p:nvPr>
            <p:ph type="sldNum" sz="quarter" idx="12"/>
          </p:nvPr>
        </p:nvSpPr>
        <p:spPr>
          <a:xfrm>
            <a:off x="8606919" y="5212080"/>
            <a:ext cx="2111881" cy="228600"/>
          </a:xfrm>
        </p:spPr>
        <p:txBody>
          <a:bodyPr/>
          <a:lstStyle>
            <a:lvl1pPr>
              <a:defRPr sz="1400">
                <a:solidFill>
                  <a:srgbClr val="C00000"/>
                </a:solidFill>
              </a:defRPr>
            </a:lvl1pPr>
          </a:lstStyle>
          <a:p>
            <a:fld id="{4FAB73BC-B049-4115-A692-8D63A059BFB8}" type="slidenum">
              <a:rPr lang="en-US" smtClean="0"/>
              <a:pPr/>
              <a:t>‹N°›</a:t>
            </a:fld>
            <a:endParaRPr lang="en-US" dirty="0"/>
          </a:p>
        </p:txBody>
      </p:sp>
      <p:pic>
        <p:nvPicPr>
          <p:cNvPr id="6" name="Image 5">
            <a:extLst>
              <a:ext uri="{FF2B5EF4-FFF2-40B4-BE49-F238E27FC236}">
                <a16:creationId xmlns:a16="http://schemas.microsoft.com/office/drawing/2014/main" id="{1E98FA46-F846-264C-B965-DFA8C791F972}"/>
              </a:ext>
            </a:extLst>
          </p:cNvPr>
          <p:cNvPicPr>
            <a:picLocks noChangeAspect="1"/>
          </p:cNvPicPr>
          <p:nvPr userDrawn="1"/>
        </p:nvPicPr>
        <p:blipFill>
          <a:blip r:embed="rId3"/>
          <a:stretch>
            <a:fillRect/>
          </a:stretch>
        </p:blipFill>
        <p:spPr>
          <a:xfrm>
            <a:off x="5390112" y="1297074"/>
            <a:ext cx="1423500" cy="60922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a:noFill/>
          <a:effectLst>
            <a:softEdge rad="88900"/>
          </a:effectLst>
        </p:spPr>
        <p:txBody>
          <a:bodyPr anchor="b">
            <a:noAutofit/>
          </a:bodyPr>
          <a:lstStyle>
            <a:lvl1pPr algn="l">
              <a:defRPr sz="2400" b="1" i="1">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800" b="1" i="0">
                <a:solidFill>
                  <a:srgbClr val="FFFFFF"/>
                </a:solidFill>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Modifier les styles du texte du masque</a:t>
            </a:r>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lgn="ctr"/>
            <a:r>
              <a:rPr lang="fr-FR" b="1" spc="100" dirty="0">
                <a:solidFill>
                  <a:srgbClr val="C00000"/>
                </a:solidFill>
                <a:effectLst/>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7" name="Slide Number Placeholder 6"/>
          <p:cNvSpPr>
            <a:spLocks noGrp="1"/>
          </p:cNvSpPr>
          <p:nvPr>
            <p:ph type="sldNum" sz="quarter" idx="12"/>
          </p:nvPr>
        </p:nvSpPr>
        <p:spPr>
          <a:xfrm>
            <a:off x="10396728" y="6227064"/>
            <a:ext cx="1463040" cy="274320"/>
          </a:xfrm>
        </p:spPr>
        <p:txBody>
          <a:bodyPr/>
          <a:lstStyle>
            <a:lvl1pPr>
              <a:defRPr sz="1400" b="1" i="0">
                <a:solidFill>
                  <a:srgbClr val="C00000"/>
                </a:solidFill>
                <a:latin typeface="Arial" panose="020B0604020202020204" pitchFamily="34" charset="0"/>
                <a:cs typeface="Arial" panose="020B0604020202020204" pitchFamily="34" charset="0"/>
              </a:defRPr>
            </a:lvl1pPr>
          </a:lstStyle>
          <a:p>
            <a:fld id="{4FAB73BC-B049-4115-A692-8D63A059BFB8}" type="slidenum">
              <a:rPr lang="en-US" smtClean="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ZoneTexte 8">
            <a:extLst>
              <a:ext uri="{FF2B5EF4-FFF2-40B4-BE49-F238E27FC236}">
                <a16:creationId xmlns:a16="http://schemas.microsoft.com/office/drawing/2014/main" id="{878414D7-4A4B-6A45-8E1E-2C74968CD5FF}"/>
              </a:ext>
            </a:extLst>
          </p:cNvPr>
          <p:cNvSpPr txBox="1"/>
          <p:nvPr userDrawn="1"/>
        </p:nvSpPr>
        <p:spPr>
          <a:xfrm>
            <a:off x="274320" y="237744"/>
            <a:ext cx="8427720" cy="5852160"/>
          </a:xfrm>
          <a:prstGeom prst="rect">
            <a:avLst/>
          </a:prstGeom>
          <a:blipFill dpi="0" rotWithShape="1">
            <a:blip r:embed="rId3">
              <a:alphaModFix amt="50000"/>
            </a:blip>
            <a:srcRect/>
            <a:stretch>
              <a:fillRect/>
            </a:stretch>
          </a:blipFill>
        </p:spPr>
        <p:txBody>
          <a:bodyPr wrap="square" rtlCol="0">
            <a:spAutoFit/>
          </a:bodyPr>
          <a:lstStyle/>
          <a:p>
            <a:endParaRPr lang="fr-FR" dirty="0"/>
          </a:p>
        </p:txBody>
      </p:sp>
      <p:pic>
        <p:nvPicPr>
          <p:cNvPr id="12" name="Image 11">
            <a:extLst>
              <a:ext uri="{FF2B5EF4-FFF2-40B4-BE49-F238E27FC236}">
                <a16:creationId xmlns:a16="http://schemas.microsoft.com/office/drawing/2014/main" id="{7AD0F0DD-2035-EE48-9066-3284BDED7148}"/>
              </a:ext>
            </a:extLst>
          </p:cNvPr>
          <p:cNvPicPr>
            <a:picLocks noChangeAspect="1"/>
          </p:cNvPicPr>
          <p:nvPr userDrawn="1"/>
        </p:nvPicPr>
        <p:blipFill>
          <a:blip r:embed="rId4"/>
          <a:stretch>
            <a:fillRect/>
          </a:stretch>
        </p:blipFill>
        <p:spPr>
          <a:xfrm>
            <a:off x="274320" y="6289177"/>
            <a:ext cx="749300" cy="317500"/>
          </a:xfrm>
          <a:prstGeom prst="rect">
            <a:avLst/>
          </a:prstGeom>
        </p:spPr>
      </p:pic>
    </p:spTree>
    <p:extLst>
      <p:ext uri="{BB962C8B-B14F-4D97-AF65-F5344CB8AC3E}">
        <p14:creationId xmlns:p14="http://schemas.microsoft.com/office/powerpoint/2010/main" val="359784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5" name="Footer Placeholder 4"/>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a:blipFill>
            <a:blip r:embed="rId2"/>
            <a:stretch>
              <a:fillRect/>
            </a:stretch>
          </a:blipFill>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dirty="0"/>
              <a:t>Modifier les styles du texte du masque
Deuxième niveau
Troisième niveau
Quatrième niveau
Cinquième niveau</a:t>
            </a:r>
            <a:endParaRPr lang="en-US" dirty="0"/>
          </a:p>
        </p:txBody>
      </p:sp>
      <p:sp>
        <p:nvSpPr>
          <p:cNvPr id="5" name="Footer Placeholder 4"/>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stretch>
              <a:fillRect/>
            </a:stretch>
          </a:blipFill>
        </p:spPr>
        <p:txBody>
          <a:bodyPr/>
          <a:lstStyle>
            <a:lvl1pPr>
              <a:defRPr b="0" i="1" spc="100" baseline="0">
                <a:solidFill>
                  <a:schemeClr val="bg1">
                    <a:lumMod val="95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1066800" y="2901696"/>
            <a:ext cx="10058400" cy="3133344"/>
          </a:xfrm>
        </p:spPr>
        <p:txBody>
          <a:bodyPr numCol="2"/>
          <a:lstStyle>
            <a:lvl1pPr marL="182880" indent="-182880">
              <a:lnSpc>
                <a:spcPct val="150000"/>
              </a:lnSpc>
              <a:buClr>
                <a:schemeClr val="bg1"/>
              </a:buClr>
              <a:buSzPct val="13000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fr-FR" dirty="0"/>
              <a:t>Modifier les styles du texte du masque
Deuxième niveau
Troisième niveau
Quatrième niveau
Cinquième niveau</a:t>
            </a:r>
            <a:endParaRPr lang="en-US" dirty="0"/>
          </a:p>
        </p:txBody>
      </p:sp>
      <p:sp>
        <p:nvSpPr>
          <p:cNvPr id="8" name="Footer Placeholder 7"/>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
        <p:nvSpPr>
          <p:cNvPr id="6" name="Content Placeholder 2">
            <a:extLst>
              <a:ext uri="{FF2B5EF4-FFF2-40B4-BE49-F238E27FC236}">
                <a16:creationId xmlns:a16="http://schemas.microsoft.com/office/drawing/2014/main" id="{5A34B90A-B3C5-C344-8C19-2B45C5E43D3F}"/>
              </a:ext>
            </a:extLst>
          </p:cNvPr>
          <p:cNvSpPr>
            <a:spLocks noGrp="1"/>
          </p:cNvSpPr>
          <p:nvPr>
            <p:ph idx="13"/>
          </p:nvPr>
        </p:nvSpPr>
        <p:spPr>
          <a:xfrm>
            <a:off x="1066800" y="2164080"/>
            <a:ext cx="10058400" cy="591312"/>
          </a:xfrm>
        </p:spPr>
        <p:txBody>
          <a:bodyPr numCol="1"/>
          <a:lstStyle>
            <a:lvl1pPr marL="0" indent="0">
              <a:lnSpc>
                <a:spcPct val="150000"/>
              </a:lnSpc>
              <a:buClr>
                <a:schemeClr val="bg1"/>
              </a:buClr>
              <a:buSzPct val="130000"/>
              <a:buFontTx/>
              <a:buNone/>
              <a:defRPr>
                <a:latin typeface="Arial" panose="020B0604020202020204" pitchFamily="34" charset="0"/>
                <a:cs typeface="Arial" panose="020B0604020202020204" pitchFamily="34" charset="0"/>
              </a:defRPr>
            </a:lvl1pPr>
          </a:lstStyle>
          <a:p>
            <a:pPr lvl="0"/>
            <a:r>
              <a:rPr lang="fr-FR" dirty="0"/>
              <a:t>Modifier les styles du texte du masque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6000" b="1" i="0" kern="1200" cap="none" spc="100" baseline="0" dirty="0">
                <a:solidFill>
                  <a:schemeClr val="bg1">
                    <a:lumMod val="95000"/>
                  </a:schemeClr>
                </a:solidFill>
                <a:effectLst/>
                <a:latin typeface="Arial" panose="020B0604020202020204" pitchFamily="34" charset="0"/>
                <a:ea typeface="+mn-ea"/>
                <a:cs typeface="Arial" panose="020B06040202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pic>
        <p:nvPicPr>
          <p:cNvPr id="8" name="Image 7">
            <a:extLst>
              <a:ext uri="{FF2B5EF4-FFF2-40B4-BE49-F238E27FC236}">
                <a16:creationId xmlns:a16="http://schemas.microsoft.com/office/drawing/2014/main" id="{AC4172FB-1A88-8F4E-AF70-F74B667700DB}"/>
              </a:ext>
            </a:extLst>
          </p:cNvPr>
          <p:cNvPicPr>
            <a:picLocks noChangeAspect="1"/>
          </p:cNvPicPr>
          <p:nvPr userDrawn="1"/>
        </p:nvPicPr>
        <p:blipFill>
          <a:blip r:embed="rId3"/>
          <a:stretch>
            <a:fillRect/>
          </a:stretch>
        </p:blipFill>
        <p:spPr>
          <a:xfrm>
            <a:off x="5380141" y="1282320"/>
            <a:ext cx="1371861" cy="58129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marL="182880" indent="-182880">
              <a:buClr>
                <a:schemeClr val="tx1"/>
              </a:buClr>
              <a:buSzPct val="130000"/>
              <a:buFont typeface="Arial" panose="020B0604020202020204" pitchFamily="34" charset="0"/>
              <a:buChar cha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dirty="0"/>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marL="182880" indent="-182880">
              <a:buClr>
                <a:schemeClr val="tx1"/>
              </a:buClr>
              <a:buSzPct val="130000"/>
              <a:buFont typeface="Arial" panose="020B0604020202020204" pitchFamily="34" charset="0"/>
              <a:buChar cha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dirty="0"/>
              <a:t>Modifier les styles du texte du masque
Deuxième niveau
Troisième niveau
Quatrième niveau
Cinquième niveau</a:t>
            </a:r>
            <a:endParaRPr lang="en-US" dirty="0"/>
          </a:p>
        </p:txBody>
      </p:sp>
      <p:sp>
        <p:nvSpPr>
          <p:cNvPr id="6" name="Footer Placeholder 5"/>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7" name="Slide Number Placeholder 6"/>
          <p:cNvSpPr>
            <a:spLocks noGrp="1"/>
          </p:cNvSpPr>
          <p:nvPr>
            <p:ph type="sldNum" sz="quarter" idx="12"/>
          </p:nvPr>
        </p:nvSpPr>
        <p:spPr/>
        <p:txBody>
          <a:bodyPr/>
          <a:lstStyle>
            <a:lvl1pPr>
              <a:defRPr sz="1200"/>
            </a:lvl1pPr>
          </a:lstStyle>
          <a:p>
            <a:fld id="{4FAB73BC-B049-4115-A692-8D63A059BFB8}"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lvl1pPr>
              <a:defRPr>
                <a:solidFill>
                  <a:schemeClr val="bg1">
                    <a:lumMod val="95000"/>
                  </a:schemeClr>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1" i="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endParaRPr lang="en-US" dirty="0"/>
          </a:p>
        </p:txBody>
      </p:sp>
      <p:sp>
        <p:nvSpPr>
          <p:cNvPr id="4" name="Content Placeholder 3"/>
          <p:cNvSpPr>
            <a:spLocks noGrp="1"/>
          </p:cNvSpPr>
          <p:nvPr>
            <p:ph sz="half" idx="2"/>
          </p:nvPr>
        </p:nvSpPr>
        <p:spPr>
          <a:xfrm>
            <a:off x="1069848" y="2755898"/>
            <a:ext cx="4754880" cy="3200400"/>
          </a:xfrm>
        </p:spPr>
        <p:txBody>
          <a:bodyPr/>
          <a:lstStyle>
            <a:lvl1pPr>
              <a:lnSpc>
                <a:spcPct val="150000"/>
              </a:lnSpc>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dirty="0"/>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1" i="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endParaRPr lang="en-US" dirty="0"/>
          </a:p>
        </p:txBody>
      </p:sp>
      <p:sp>
        <p:nvSpPr>
          <p:cNvPr id="6" name="Content Placeholder 5"/>
          <p:cNvSpPr>
            <a:spLocks noGrp="1"/>
          </p:cNvSpPr>
          <p:nvPr>
            <p:ph sz="quarter" idx="4"/>
          </p:nvPr>
        </p:nvSpPr>
        <p:spPr>
          <a:xfrm>
            <a:off x="6373368" y="2756581"/>
            <a:ext cx="4754880" cy="3200400"/>
          </a:xfrm>
        </p:spPr>
        <p:txBody>
          <a:bodyPr/>
          <a:lstStyle>
            <a:lvl1pPr>
              <a:lnSpc>
                <a:spcPct val="150000"/>
              </a:lnSpc>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dirty="0"/>
              <a:t>Modifier les styles du texte du masque
Deuxième niveau
Troisième niveau
Quatrième niveau
Cinquième niveau</a:t>
            </a:r>
            <a:endParaRPr lang="en-US" dirty="0"/>
          </a:p>
        </p:txBody>
      </p:sp>
      <p:sp>
        <p:nvSpPr>
          <p:cNvPr id="8" name="Footer Placeholder 7"/>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800" b="1" i="0">
                <a:solidFill>
                  <a:srgbClr val="FFFFFF"/>
                </a:solidFill>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Modifier les styles du texte du masque
Deuxième niveau
Troisième niveau
Quatrième niveau
Cinquième niveau</a:t>
            </a:r>
            <a:endParaRPr lang="en-US" dirty="0"/>
          </a:p>
        </p:txBody>
      </p:sp>
      <p:sp>
        <p:nvSpPr>
          <p:cNvPr id="9" name="Footer Placeholder 8"/>
          <p:cNvSpPr>
            <a:spLocks noGrp="1"/>
          </p:cNvSpPr>
          <p:nvPr>
            <p:ph type="ftr" sz="quarter" idx="11"/>
          </p:nvPr>
        </p:nvSpPr>
        <p:spPr/>
        <p:txBody>
          <a:bodyPr/>
          <a:lstStyle>
            <a:lvl1pPr algn="r">
              <a:defRPr/>
            </a:lvl1p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13" name="Image 12">
            <a:extLst>
              <a:ext uri="{FF2B5EF4-FFF2-40B4-BE49-F238E27FC236}">
                <a16:creationId xmlns:a16="http://schemas.microsoft.com/office/drawing/2014/main" id="{D795997A-D14D-0244-8943-EA0245B8DC3D}"/>
              </a:ext>
            </a:extLst>
          </p:cNvPr>
          <p:cNvPicPr>
            <a:picLocks noChangeAspect="1"/>
          </p:cNvPicPr>
          <p:nvPr userDrawn="1"/>
        </p:nvPicPr>
        <p:blipFill>
          <a:blip r:embed="rId4"/>
          <a:stretch>
            <a:fillRect/>
          </a:stretch>
        </p:blipFill>
        <p:spPr>
          <a:xfrm>
            <a:off x="274320" y="6289177"/>
            <a:ext cx="749300" cy="317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44C7EC4-068F-8F45-8896-03F65636D075}"/>
              </a:ext>
            </a:extLst>
          </p:cNvPr>
          <p:cNvPicPr>
            <a:picLocks noChangeAspect="1"/>
          </p:cNvPicPr>
          <p:nvPr userDrawn="1"/>
        </p:nvPicPr>
        <p:blipFill>
          <a:blip r:embed="rId2">
            <a:alphaModFix amt="24000"/>
          </a:blip>
          <a:stretch>
            <a:fillRect/>
          </a:stretch>
        </p:blipFill>
        <p:spPr>
          <a:xfrm>
            <a:off x="274320" y="237744"/>
            <a:ext cx="8372058" cy="6382512"/>
          </a:xfrm>
          <a:prstGeom prst="rect">
            <a:avLst/>
          </a:prstGeom>
          <a:blipFill dpi="0" rotWithShape="1">
            <a:blip r:embed="rId3"/>
            <a:srcRect/>
            <a:stretch>
              <a:fillRect/>
            </a:stretch>
          </a:blipFill>
        </p:spPr>
      </p:pic>
      <p:sp>
        <p:nvSpPr>
          <p:cNvPr id="14" name="Rectangle 13"/>
          <p:cNvSpPr>
            <a:spLocks noChangeAspect="1"/>
          </p:cNvSpPr>
          <p:nvPr/>
        </p:nvSpPr>
        <p:spPr>
          <a:xfrm>
            <a:off x="9020386" y="237744"/>
            <a:ext cx="2926800" cy="638251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a:noFill/>
        </p:spPr>
        <p:txBody>
          <a:bodyPr anchor="b">
            <a:noAutofit/>
          </a:bodyPr>
          <a:lstStyle>
            <a:lvl1pPr algn="l">
              <a:defRPr sz="3200" b="1" i="1">
                <a:ln>
                  <a:solidFill>
                    <a:schemeClr val="tx1"/>
                  </a:solidFill>
                </a:ln>
                <a:solidFill>
                  <a:schemeClr val="bg1">
                    <a:lumMod val="95000"/>
                  </a:schemeClr>
                </a:solidFill>
                <a:effectLst>
                  <a:outerShdw blurRad="50800" dist="50800" dir="5400000" algn="ctr" rotWithShape="0">
                    <a:schemeClr val="bg1"/>
                  </a:outerShdw>
                </a:effectLst>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4" name="Text Placeholder 3"/>
          <p:cNvSpPr>
            <a:spLocks noGrp="1"/>
          </p:cNvSpPr>
          <p:nvPr>
            <p:ph type="body" sz="half" idx="2"/>
          </p:nvPr>
        </p:nvSpPr>
        <p:spPr>
          <a:xfrm>
            <a:off x="9296400" y="2286000"/>
            <a:ext cx="2432304" cy="3502152"/>
          </a:xfrm>
          <a:effectLst>
            <a:outerShdw blurRad="50800" dist="50800" dir="5400000" algn="ctr" rotWithShape="0">
              <a:schemeClr val="tx1"/>
            </a:outerShdw>
          </a:effectLst>
        </p:spPr>
        <p:txBody>
          <a:bodyPr>
            <a:normAutofit/>
          </a:bodyPr>
          <a:lstStyle>
            <a:lvl1pPr marL="0" indent="0" algn="l">
              <a:lnSpc>
                <a:spcPct val="110000"/>
              </a:lnSpc>
              <a:spcBef>
                <a:spcPts val="800"/>
              </a:spcBef>
              <a:buNone/>
              <a:defRPr sz="1800" b="1" i="0">
                <a:solidFill>
                  <a:srgbClr val="FFFFFF"/>
                </a:solidFill>
                <a:effectLst>
                  <a:outerShdw blurRad="50800" dist="38100" algn="l" rotWithShape="0">
                    <a:prstClr val="black">
                      <a:alpha val="40000"/>
                    </a:prstClr>
                  </a:outerShdw>
                </a:effectLst>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Modifier les styles du texte du masque</a:t>
            </a:r>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lgn="ctr"/>
            <a:r>
              <a:rPr lang="fr-FR" b="1" spc="100" dirty="0">
                <a:solidFill>
                  <a:srgbClr val="C00000"/>
                </a:solidFill>
                <a:effectLst/>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11" name="Image 10">
            <a:extLst>
              <a:ext uri="{FF2B5EF4-FFF2-40B4-BE49-F238E27FC236}">
                <a16:creationId xmlns:a16="http://schemas.microsoft.com/office/drawing/2014/main" id="{C1AD7059-4EA3-944C-83EA-C0EC5172EF16}"/>
              </a:ext>
            </a:extLst>
          </p:cNvPr>
          <p:cNvPicPr>
            <a:picLocks noChangeAspect="1"/>
          </p:cNvPicPr>
          <p:nvPr userDrawn="1"/>
        </p:nvPicPr>
        <p:blipFill>
          <a:blip r:embed="rId5"/>
          <a:stretch>
            <a:fillRect/>
          </a:stretch>
        </p:blipFill>
        <p:spPr>
          <a:xfrm>
            <a:off x="274320" y="6289177"/>
            <a:ext cx="749300" cy="317500"/>
          </a:xfrm>
          <a:prstGeom prst="rect">
            <a:avLst/>
          </a:prstGeom>
        </p:spPr>
      </p:pic>
      <p:sp>
        <p:nvSpPr>
          <p:cNvPr id="12" name="Picture Placeholder 2">
            <a:extLst>
              <a:ext uri="{FF2B5EF4-FFF2-40B4-BE49-F238E27FC236}">
                <a16:creationId xmlns:a16="http://schemas.microsoft.com/office/drawing/2014/main" id="{3138AA96-F722-FA4C-8ABF-E0882FFDACFE}"/>
              </a:ext>
            </a:extLst>
          </p:cNvPr>
          <p:cNvSpPr>
            <a:spLocks noGrp="1"/>
          </p:cNvSpPr>
          <p:nvPr>
            <p:ph type="pic" idx="13"/>
          </p:nvPr>
        </p:nvSpPr>
        <p:spPr>
          <a:xfrm>
            <a:off x="1655948" y="947064"/>
            <a:ext cx="4954781" cy="4963872"/>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x-none"/>
              <a:t>Faire glisser l'image vers l'espace réservé ou cliquer sur l'icône pour l'ajouter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234696" y="237744"/>
            <a:ext cx="11722608" cy="6382512"/>
          </a:xfrm>
          <a:prstGeom prst="rect">
            <a:avLst/>
          </a:prstGeom>
          <a:blipFill dpi="0" rotWithShape="1">
            <a:blip r:embed="rId15">
              <a:alphaModFix amt="86435"/>
            </a:blip>
            <a:srcRect/>
            <a:stretch>
              <a:fillRect/>
            </a:stretch>
          </a:blip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a:blipFill>
            <a:blip r:embed="rId16"/>
            <a:stretch>
              <a:fillRect/>
            </a:stretch>
          </a:blipFill>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400" b="1" i="0">
                <a:solidFill>
                  <a:srgbClr val="C00000"/>
                </a:solidFill>
                <a:latin typeface="Arial" panose="020B0604020202020204" pitchFamily="34" charset="0"/>
                <a:cs typeface="Arial" panose="020B0604020202020204" pitchFamily="34" charset="0"/>
              </a:defRPr>
            </a:lvl1pPr>
          </a:lstStyle>
          <a:p>
            <a:fld id="{4FAB73BC-B049-4115-A692-8D63A059BFB8}" type="slidenum">
              <a:rPr lang="en-US" smtClean="0"/>
              <a:pPr/>
              <a:t>‹N°›</a:t>
            </a:fld>
            <a:endParaRPr lang="en-US" dirty="0"/>
          </a:p>
        </p:txBody>
      </p:sp>
      <p:pic>
        <p:nvPicPr>
          <p:cNvPr id="8" name="Image 7">
            <a:extLst>
              <a:ext uri="{FF2B5EF4-FFF2-40B4-BE49-F238E27FC236}">
                <a16:creationId xmlns:a16="http://schemas.microsoft.com/office/drawing/2014/main" id="{1ACD8297-923A-3641-B779-E2C2333E7E7A}"/>
              </a:ext>
            </a:extLst>
          </p:cNvPr>
          <p:cNvPicPr>
            <a:picLocks noChangeAspect="1"/>
          </p:cNvPicPr>
          <p:nvPr userDrawn="1"/>
        </p:nvPicPr>
        <p:blipFill>
          <a:blip r:embed="rId17"/>
          <a:stretch>
            <a:fillRect/>
          </a:stretch>
        </p:blipFill>
        <p:spPr>
          <a:xfrm>
            <a:off x="274320" y="6289177"/>
            <a:ext cx="749300" cy="3175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80" r:id="rId10"/>
    <p:sldLayoutId id="2147483778" r:id="rId11"/>
    <p:sldLayoutId id="2147483779" r:id="rId12"/>
  </p:sldLayoutIdLst>
  <p:hf hdr="0" dt="0"/>
  <p:txStyles>
    <p:titleStyle>
      <a:lvl1pPr algn="l" defTabSz="914400" rtl="0" eaLnBrk="1" latinLnBrk="0" hangingPunct="1">
        <a:lnSpc>
          <a:spcPct val="90000"/>
        </a:lnSpc>
        <a:spcBef>
          <a:spcPct val="0"/>
        </a:spcBef>
        <a:buNone/>
        <a:defRPr lang="en-US" sz="4800" b="0" i="1" kern="1200" cap="none" spc="100" baseline="0" dirty="0">
          <a:solidFill>
            <a:schemeClr val="bg1"/>
          </a:solidFill>
          <a:effectLst/>
          <a:latin typeface="Arial" panose="020B0604020202020204" pitchFamily="34" charset="0"/>
          <a:ea typeface="+mn-ea"/>
          <a:cs typeface="Arial" panose="020B0604020202020204" pitchFamily="34" charset="0"/>
        </a:defRPr>
      </a:lvl1pPr>
    </p:titleStyle>
    <p:bodyStyle>
      <a:lvl1pPr marL="182880" indent="-182880" algn="l" defTabSz="914400" rtl="0" eaLnBrk="1" latinLnBrk="0" hangingPunct="1">
        <a:lnSpc>
          <a:spcPct val="100000"/>
        </a:lnSpc>
        <a:spcBef>
          <a:spcPts val="900"/>
        </a:spcBef>
        <a:spcAft>
          <a:spcPts val="0"/>
        </a:spcAft>
        <a:buClr>
          <a:schemeClr val="bg1"/>
        </a:buClr>
        <a:buSzPct val="13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ianarttherapy.org/envisage/envisage-fall2020-cesari-grard" TargetMode="External"/><Relationship Id="rId2" Type="http://schemas.openxmlformats.org/officeDocument/2006/relationships/hyperlink" Target="https://www.canadianarttherapy.org/envisage/envisage-winter-2022-cesari-clain"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emypsy.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8B8EA-561B-D644-9CEE-553F38D2B540}"/>
              </a:ext>
            </a:extLst>
          </p:cNvPr>
          <p:cNvSpPr>
            <a:spLocks noGrp="1"/>
          </p:cNvSpPr>
          <p:nvPr>
            <p:ph type="ctrTitle"/>
          </p:nvPr>
        </p:nvSpPr>
        <p:spPr/>
        <p:txBody>
          <a:bodyPr/>
          <a:lstStyle/>
          <a:p>
            <a:r>
              <a:rPr lang="fr-FR" dirty="0"/>
              <a:t>1</a:t>
            </a:r>
            <a:r>
              <a:rPr lang="fr-FR" baseline="30000" dirty="0"/>
              <a:t>er</a:t>
            </a:r>
            <a:r>
              <a:rPr lang="fr-FR" dirty="0"/>
              <a:t> Colloque du SFAT</a:t>
            </a:r>
          </a:p>
        </p:txBody>
      </p:sp>
      <p:sp>
        <p:nvSpPr>
          <p:cNvPr id="3" name="Sous-titre 2">
            <a:extLst>
              <a:ext uri="{FF2B5EF4-FFF2-40B4-BE49-F238E27FC236}">
                <a16:creationId xmlns:a16="http://schemas.microsoft.com/office/drawing/2014/main" id="{98C9EFF5-2FC5-C54F-9DF4-936A0EEE5044}"/>
              </a:ext>
            </a:extLst>
          </p:cNvPr>
          <p:cNvSpPr>
            <a:spLocks noGrp="1"/>
          </p:cNvSpPr>
          <p:nvPr>
            <p:ph type="subTitle" idx="1"/>
          </p:nvPr>
        </p:nvSpPr>
        <p:spPr/>
        <p:txBody>
          <a:bodyPr/>
          <a:lstStyle/>
          <a:p>
            <a:r>
              <a:rPr lang="fr-FR">
                <a:solidFill>
                  <a:srgbClr val="C00000"/>
                </a:solidFill>
              </a:rPr>
              <a:t>Vendredi 24 </a:t>
            </a:r>
            <a:r>
              <a:rPr lang="fr-FR" dirty="0">
                <a:solidFill>
                  <a:srgbClr val="C00000"/>
                </a:solidFill>
              </a:rPr>
              <a:t>&amp; samedi 25 juin 2022 – en visioconférence</a:t>
            </a:r>
          </a:p>
        </p:txBody>
      </p:sp>
      <p:sp>
        <p:nvSpPr>
          <p:cNvPr id="4" name="ZoneTexte 3">
            <a:extLst>
              <a:ext uri="{FF2B5EF4-FFF2-40B4-BE49-F238E27FC236}">
                <a16:creationId xmlns:a16="http://schemas.microsoft.com/office/drawing/2014/main" id="{335F8BFC-9B17-764C-9496-4B7EA192AC63}"/>
              </a:ext>
            </a:extLst>
          </p:cNvPr>
          <p:cNvSpPr txBox="1"/>
          <p:nvPr/>
        </p:nvSpPr>
        <p:spPr>
          <a:xfrm>
            <a:off x="5838466" y="6191545"/>
            <a:ext cx="4235455" cy="646331"/>
          </a:xfrm>
          <a:prstGeom prst="rect">
            <a:avLst/>
          </a:prstGeom>
          <a:blipFill>
            <a:blip r:embed="rId2"/>
            <a:stretch>
              <a:fillRect/>
            </a:stretch>
          </a:blipFill>
          <a:effectLst>
            <a:softEdge rad="63500"/>
          </a:effectLst>
        </p:spPr>
        <p:txBody>
          <a:bodyPr wrap="none" rtlCol="0">
            <a:spAutoFit/>
          </a:bodyPr>
          <a:lstStyle/>
          <a:p>
            <a:r>
              <a:rPr lang="fr-FR" i="1" dirty="0">
                <a:latin typeface="Arial" panose="020B0604020202020204" pitchFamily="34" charset="0"/>
                <a:cs typeface="Arial" panose="020B0604020202020204" pitchFamily="34" charset="0"/>
              </a:rPr>
              <a:t>© </a:t>
            </a:r>
            <a:r>
              <a:rPr lang="fr-FR" dirty="0"/>
              <a:t>Hélène de Beauvoir</a:t>
            </a:r>
          </a:p>
          <a:p>
            <a:r>
              <a:rPr lang="fr-FR" dirty="0"/>
              <a:t>Logo (burin sur cuivre. 8 x 11,8). 1992</a:t>
            </a:r>
          </a:p>
        </p:txBody>
      </p:sp>
    </p:spTree>
    <p:extLst>
      <p:ext uri="{BB962C8B-B14F-4D97-AF65-F5344CB8AC3E}">
        <p14:creationId xmlns:p14="http://schemas.microsoft.com/office/powerpoint/2010/main" val="39955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69671-4F1A-9F46-A5BC-AF9DCD550C47}"/>
              </a:ext>
            </a:extLst>
          </p:cNvPr>
          <p:cNvSpPr>
            <a:spLocks noGrp="1"/>
          </p:cNvSpPr>
          <p:nvPr>
            <p:ph type="title"/>
          </p:nvPr>
        </p:nvSpPr>
        <p:spPr/>
        <p:txBody>
          <a:bodyPr/>
          <a:lstStyle/>
          <a:p>
            <a:r>
              <a:rPr lang="fr-FR" dirty="0"/>
              <a:t>Cadix</a:t>
            </a:r>
          </a:p>
        </p:txBody>
      </p:sp>
      <p:sp>
        <p:nvSpPr>
          <p:cNvPr id="3" name="Espace réservé du texte 2">
            <a:extLst>
              <a:ext uri="{FF2B5EF4-FFF2-40B4-BE49-F238E27FC236}">
                <a16:creationId xmlns:a16="http://schemas.microsoft.com/office/drawing/2014/main" id="{521D5D92-08DF-AA4D-999D-B9A90216D06C}"/>
              </a:ext>
            </a:extLst>
          </p:cNvPr>
          <p:cNvSpPr>
            <a:spLocks noGrp="1"/>
          </p:cNvSpPr>
          <p:nvPr>
            <p:ph type="body" sz="half" idx="2"/>
          </p:nvPr>
        </p:nvSpPr>
        <p:spPr/>
        <p:txBody>
          <a:bodyPr/>
          <a:lstStyle/>
          <a:p>
            <a:r>
              <a:rPr lang="fr-FR" b="1" i="1" dirty="0"/>
              <a:t>Figure 1</a:t>
            </a:r>
            <a:r>
              <a:rPr lang="fr-FR" i="1" dirty="0"/>
              <a:t> : </a:t>
            </a:r>
          </a:p>
          <a:p>
            <a:r>
              <a:rPr lang="fr-FR" i="1" dirty="0"/>
              <a:t>Gouache, feutres, crayons de couleurs </a:t>
            </a:r>
          </a:p>
          <a:p>
            <a:r>
              <a:rPr lang="fr-FR" i="1" dirty="0"/>
              <a:t>Le cabinet virtuel</a:t>
            </a:r>
          </a:p>
          <a:p>
            <a:r>
              <a:rPr lang="fr-FR" i="1" dirty="0"/>
              <a:t>12 avril 2021 </a:t>
            </a:r>
          </a:p>
          <a:p>
            <a:r>
              <a:rPr lang="fr-FR" i="1" dirty="0"/>
              <a:t>42x29,7 cm</a:t>
            </a:r>
          </a:p>
        </p:txBody>
      </p:sp>
      <p:sp>
        <p:nvSpPr>
          <p:cNvPr id="4" name="Espace réservé du pied de page 3">
            <a:extLst>
              <a:ext uri="{FF2B5EF4-FFF2-40B4-BE49-F238E27FC236}">
                <a16:creationId xmlns:a16="http://schemas.microsoft.com/office/drawing/2014/main" id="{2F5A3651-841C-104F-BE63-8FAC21FB988A}"/>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3CAC38CB-8359-2F41-BD05-73CDDFFCCA63}"/>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8" name="Espace réservé pour une image  7">
            <a:extLst>
              <a:ext uri="{FF2B5EF4-FFF2-40B4-BE49-F238E27FC236}">
                <a16:creationId xmlns:a16="http://schemas.microsoft.com/office/drawing/2014/main" id="{6D075554-A4D6-CE4F-8B98-0E6348DBA1B1}"/>
              </a:ext>
            </a:extLst>
          </p:cNvPr>
          <p:cNvPicPr>
            <a:picLocks noGrp="1" noChangeAspect="1"/>
          </p:cNvPicPr>
          <p:nvPr>
            <p:ph type="pic" idx="13"/>
          </p:nvPr>
        </p:nvPicPr>
        <p:blipFill rotWithShape="1">
          <a:blip r:embed="rId2"/>
          <a:srcRect t="-424" b="-424"/>
          <a:stretch/>
        </p:blipFill>
        <p:spPr>
          <a:xfrm>
            <a:off x="652846" y="838984"/>
            <a:ext cx="6407396" cy="4850067"/>
          </a:xfrm>
        </p:spPr>
      </p:pic>
    </p:spTree>
    <p:extLst>
      <p:ext uri="{BB962C8B-B14F-4D97-AF65-F5344CB8AC3E}">
        <p14:creationId xmlns:p14="http://schemas.microsoft.com/office/powerpoint/2010/main" val="422127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13232-DFFC-FF48-ABB4-6EAB72DF7EAD}"/>
              </a:ext>
            </a:extLst>
          </p:cNvPr>
          <p:cNvSpPr>
            <a:spLocks noGrp="1"/>
          </p:cNvSpPr>
          <p:nvPr>
            <p:ph type="title"/>
          </p:nvPr>
        </p:nvSpPr>
        <p:spPr/>
        <p:txBody>
          <a:bodyPr/>
          <a:lstStyle/>
          <a:p>
            <a:r>
              <a:rPr lang="fr-FR" dirty="0"/>
              <a:t>Cadix </a:t>
            </a:r>
            <a:r>
              <a:rPr lang="fr-FR" dirty="0">
                <a:effectLst/>
              </a:rPr>
              <a:t>– Le cabinet virtuel</a:t>
            </a:r>
            <a:endParaRPr lang="fr-FR" dirty="0"/>
          </a:p>
        </p:txBody>
      </p:sp>
      <p:sp>
        <p:nvSpPr>
          <p:cNvPr id="3" name="Espace réservé du contenu 2">
            <a:extLst>
              <a:ext uri="{FF2B5EF4-FFF2-40B4-BE49-F238E27FC236}">
                <a16:creationId xmlns:a16="http://schemas.microsoft.com/office/drawing/2014/main" id="{498258A4-BFAA-D249-934F-A34B4BA447A3}"/>
              </a:ext>
            </a:extLst>
          </p:cNvPr>
          <p:cNvSpPr>
            <a:spLocks noGrp="1"/>
          </p:cNvSpPr>
          <p:nvPr>
            <p:ph idx="1"/>
          </p:nvPr>
        </p:nvSpPr>
        <p:spPr/>
        <p:txBody>
          <a:bodyPr>
            <a:normAutofit fontScale="85000" lnSpcReduction="20000"/>
          </a:bodyPr>
          <a:lstStyle/>
          <a:p>
            <a:r>
              <a:rPr lang="fr-FR" dirty="0"/>
              <a:t>Nous aborderons la question de </a:t>
            </a:r>
            <a:r>
              <a:rPr lang="fr-FR" b="1" dirty="0"/>
              <a:t>la représentation de soi</a:t>
            </a:r>
            <a:r>
              <a:rPr lang="fr-FR" dirty="0"/>
              <a:t>. Ici Cadix a représenté le cabinet virtuel de </a:t>
            </a:r>
            <a:r>
              <a:rPr lang="fr-FR" dirty="0" err="1"/>
              <a:t>Bemypsy</a:t>
            </a:r>
            <a:r>
              <a:rPr lang="fr-FR" dirty="0"/>
              <a:t>. Elle y a installé l’art-thérapeute, avec des jambes et elle-même sur le canapé d’à côté, avec des jambes croisées. Isabelle Roy (2012, p. 93) aborde ce sujet de relation entre le virtuel et la créativité : </a:t>
            </a:r>
          </a:p>
          <a:p>
            <a:r>
              <a:rPr lang="fr-FR" dirty="0"/>
              <a:t>« L’introduction du virtuel en art-thérapie n’est pas une simple adaptation de la pratique aux technologies nouvelles. Il existe un lien essentiel entre le virtuel et la créativité. (…) Être dans le virtuel c’est toujours créer une représentation de soi »</a:t>
            </a:r>
          </a:p>
          <a:p>
            <a:r>
              <a:rPr lang="fr-FR" dirty="0"/>
              <a:t>Nous étudierons aussi l’approche de </a:t>
            </a:r>
            <a:r>
              <a:rPr lang="fr-FR" b="1" dirty="0"/>
              <a:t>l’adhésion au cadre </a:t>
            </a:r>
            <a:r>
              <a:rPr lang="fr-FR" dirty="0"/>
              <a:t>sur laquelle a travaillé Annie Boyer-</a:t>
            </a:r>
            <a:r>
              <a:rPr lang="fr-FR" dirty="0" err="1"/>
              <a:t>Labrouche</a:t>
            </a:r>
            <a:r>
              <a:rPr lang="fr-FR" dirty="0"/>
              <a:t>, (2017) : </a:t>
            </a:r>
          </a:p>
          <a:p>
            <a:r>
              <a:rPr lang="fr-FR" dirty="0"/>
              <a:t>« Pour autant, ne pas aborder la question des mutations à apporter au regard des évolutions technologiques pose également la question de la continuité de l’adhésion au cadre pour les nouvelles générations. » </a:t>
            </a:r>
          </a:p>
        </p:txBody>
      </p:sp>
      <p:sp>
        <p:nvSpPr>
          <p:cNvPr id="4" name="Espace réservé du pied de page 3">
            <a:extLst>
              <a:ext uri="{FF2B5EF4-FFF2-40B4-BE49-F238E27FC236}">
                <a16:creationId xmlns:a16="http://schemas.microsoft.com/office/drawing/2014/main" id="{463B72EB-7008-0F4D-93F1-8DE933200367}"/>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A4210AD7-F729-4C4C-82DE-3FDE9B95EBF0}"/>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Espace réservé du contenu 5">
            <a:extLst>
              <a:ext uri="{FF2B5EF4-FFF2-40B4-BE49-F238E27FC236}">
                <a16:creationId xmlns:a16="http://schemas.microsoft.com/office/drawing/2014/main" id="{3F409152-DAE3-8044-80DC-CE374185813E}"/>
              </a:ext>
            </a:extLst>
          </p:cNvPr>
          <p:cNvSpPr>
            <a:spLocks noGrp="1"/>
          </p:cNvSpPr>
          <p:nvPr>
            <p:ph idx="13"/>
          </p:nvPr>
        </p:nvSpPr>
        <p:spPr>
          <a:xfrm>
            <a:off x="1066800" y="2164080"/>
            <a:ext cx="10058400" cy="737616"/>
          </a:xfrm>
        </p:spPr>
        <p:txBody>
          <a:bodyPr>
            <a:normAutofit fontScale="92500" lnSpcReduction="20000"/>
          </a:bodyPr>
          <a:lstStyle/>
          <a:p>
            <a:r>
              <a:rPr lang="fr-FR" dirty="0"/>
              <a:t>27 ans – En </a:t>
            </a:r>
            <a:r>
              <a:rPr lang="fr-FR" dirty="0" err="1"/>
              <a:t>Covid</a:t>
            </a:r>
            <a:r>
              <a:rPr lang="fr-FR" dirty="0"/>
              <a:t> long – Etudiante – </a:t>
            </a:r>
            <a:r>
              <a:rPr lang="fr-FR" i="1" dirty="0"/>
              <a:t>Gouache, feutres, crayons de couleurs – 12 avril 2021 – 42x29,7 cm</a:t>
            </a:r>
            <a:r>
              <a:rPr lang="fr-FR" dirty="0"/>
              <a:t> </a:t>
            </a:r>
          </a:p>
        </p:txBody>
      </p:sp>
    </p:spTree>
    <p:extLst>
      <p:ext uri="{BB962C8B-B14F-4D97-AF65-F5344CB8AC3E}">
        <p14:creationId xmlns:p14="http://schemas.microsoft.com/office/powerpoint/2010/main" val="22318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6CEE9-ABFC-5D46-976B-4729E801A971}"/>
              </a:ext>
            </a:extLst>
          </p:cNvPr>
          <p:cNvSpPr>
            <a:spLocks noGrp="1"/>
          </p:cNvSpPr>
          <p:nvPr>
            <p:ph type="title"/>
          </p:nvPr>
        </p:nvSpPr>
        <p:spPr/>
        <p:txBody>
          <a:bodyPr/>
          <a:lstStyle/>
          <a:p>
            <a:r>
              <a:rPr lang="fr-FR" dirty="0"/>
              <a:t>La Rousse</a:t>
            </a:r>
            <a:br>
              <a:rPr lang="fr-FR" dirty="0"/>
            </a:br>
            <a:r>
              <a:rPr lang="fr-FR" dirty="0"/>
              <a:t>est douce</a:t>
            </a:r>
          </a:p>
        </p:txBody>
      </p:sp>
      <p:sp>
        <p:nvSpPr>
          <p:cNvPr id="3" name="Espace réservé du texte 2">
            <a:extLst>
              <a:ext uri="{FF2B5EF4-FFF2-40B4-BE49-F238E27FC236}">
                <a16:creationId xmlns:a16="http://schemas.microsoft.com/office/drawing/2014/main" id="{88D8B316-24F2-FC48-B35A-77AD97917D0B}"/>
              </a:ext>
            </a:extLst>
          </p:cNvPr>
          <p:cNvSpPr>
            <a:spLocks noGrp="1"/>
          </p:cNvSpPr>
          <p:nvPr>
            <p:ph type="body" sz="half" idx="2"/>
          </p:nvPr>
        </p:nvSpPr>
        <p:spPr/>
        <p:txBody>
          <a:bodyPr/>
          <a:lstStyle/>
          <a:p>
            <a:r>
              <a:rPr lang="fr-FR" b="1" i="1" dirty="0"/>
              <a:t>Figure 2</a:t>
            </a:r>
            <a:r>
              <a:rPr lang="fr-FR" i="1" dirty="0"/>
              <a:t> : </a:t>
            </a:r>
          </a:p>
          <a:p>
            <a:r>
              <a:rPr lang="fr-FR" i="1" dirty="0"/>
              <a:t>Encre, aquarelle, feutres</a:t>
            </a:r>
          </a:p>
          <a:p>
            <a:r>
              <a:rPr lang="fr-FR" i="1" dirty="0"/>
              <a:t>D’un continent à l’autre et d’un contenant à l’autre </a:t>
            </a:r>
          </a:p>
          <a:p>
            <a:r>
              <a:rPr lang="fr-FR" i="1" dirty="0"/>
              <a:t>19 juillet 2021 </a:t>
            </a:r>
          </a:p>
          <a:p>
            <a:r>
              <a:rPr lang="fr-FR" i="1" dirty="0"/>
              <a:t>35x26 cm</a:t>
            </a:r>
          </a:p>
          <a:p>
            <a:endParaRPr lang="fr-FR" dirty="0"/>
          </a:p>
        </p:txBody>
      </p:sp>
      <p:sp>
        <p:nvSpPr>
          <p:cNvPr id="4" name="Espace réservé du pied de page 3">
            <a:extLst>
              <a:ext uri="{FF2B5EF4-FFF2-40B4-BE49-F238E27FC236}">
                <a16:creationId xmlns:a16="http://schemas.microsoft.com/office/drawing/2014/main" id="{1FBA07D9-6239-A543-8BE5-3067A11918E6}"/>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FF72668-476F-DD4A-95D3-75770E1EFF9C}"/>
              </a:ext>
            </a:extLst>
          </p:cNvPr>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8" name="Espace réservé pour une image  7">
            <a:extLst>
              <a:ext uri="{FF2B5EF4-FFF2-40B4-BE49-F238E27FC236}">
                <a16:creationId xmlns:a16="http://schemas.microsoft.com/office/drawing/2014/main" id="{04F85C59-C1AF-6044-A084-0A28C4D09C44}"/>
              </a:ext>
            </a:extLst>
          </p:cNvPr>
          <p:cNvPicPr>
            <a:picLocks noGrp="1" noChangeAspect="1"/>
          </p:cNvPicPr>
          <p:nvPr>
            <p:ph type="pic" idx="13"/>
          </p:nvPr>
        </p:nvPicPr>
        <p:blipFill rotWithShape="1">
          <a:blip r:embed="rId2"/>
          <a:srcRect l="-1657" r="-1657"/>
          <a:stretch/>
        </p:blipFill>
        <p:spPr>
          <a:xfrm>
            <a:off x="463296" y="829557"/>
            <a:ext cx="6802903" cy="4756483"/>
          </a:xfrm>
        </p:spPr>
      </p:pic>
    </p:spTree>
    <p:extLst>
      <p:ext uri="{BB962C8B-B14F-4D97-AF65-F5344CB8AC3E}">
        <p14:creationId xmlns:p14="http://schemas.microsoft.com/office/powerpoint/2010/main" val="326890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04ACC-7291-094D-A958-F4C4CD3D376A}"/>
              </a:ext>
            </a:extLst>
          </p:cNvPr>
          <p:cNvSpPr>
            <a:spLocks noGrp="1"/>
          </p:cNvSpPr>
          <p:nvPr>
            <p:ph type="title"/>
          </p:nvPr>
        </p:nvSpPr>
        <p:spPr/>
        <p:txBody>
          <a:bodyPr/>
          <a:lstStyle/>
          <a:p>
            <a:r>
              <a:rPr lang="fr-FR" dirty="0"/>
              <a:t>La Rousse est </a:t>
            </a:r>
            <a:r>
              <a:rPr lang="fr-FR" dirty="0">
                <a:solidFill>
                  <a:schemeClr val="bg1"/>
                </a:solidFill>
              </a:rPr>
              <a:t>douce</a:t>
            </a:r>
          </a:p>
        </p:txBody>
      </p:sp>
      <p:sp>
        <p:nvSpPr>
          <p:cNvPr id="3" name="Espace réservé du contenu 2">
            <a:extLst>
              <a:ext uri="{FF2B5EF4-FFF2-40B4-BE49-F238E27FC236}">
                <a16:creationId xmlns:a16="http://schemas.microsoft.com/office/drawing/2014/main" id="{D856E39E-469F-0F42-B967-0839590278F8}"/>
              </a:ext>
            </a:extLst>
          </p:cNvPr>
          <p:cNvSpPr>
            <a:spLocks noGrp="1"/>
          </p:cNvSpPr>
          <p:nvPr>
            <p:ph idx="1"/>
          </p:nvPr>
        </p:nvSpPr>
        <p:spPr/>
        <p:txBody>
          <a:bodyPr>
            <a:normAutofit fontScale="85000" lnSpcReduction="10000"/>
          </a:bodyPr>
          <a:lstStyle/>
          <a:p>
            <a:r>
              <a:rPr lang="fr-FR" dirty="0"/>
              <a:t>La Rousse est douce est québécoise. Elle nous a rejoint à la suite d’une conférence exposant cette étude en visioconférence avec Montréal. Il s’agit de la fluctuation des expressions puis des émotions. Elle fait le lien comme connecté tout le temps entre Le Québec et La France. Un mouvement de l’Amérique du Nord qui semble plus figé sur les écrans Européens. Les visages expressifs de la </a:t>
            </a:r>
            <a:r>
              <a:rPr lang="fr-FR" dirty="0" err="1"/>
              <a:t>Covid</a:t>
            </a:r>
            <a:r>
              <a:rPr lang="fr-FR" dirty="0"/>
              <a:t>, de la transformation et des émotions traversent l’Atlantique.</a:t>
            </a:r>
          </a:p>
          <a:p>
            <a:r>
              <a:rPr lang="fr-FR" dirty="0"/>
              <a:t>« J’ai eu envie de démontrer toute la fluidité des émotions qui découlent de ces 10 séances. Des émotions parfois difficiles à exprimer oralement mais qui font un bien fou en les exprimant en création. Les drapeaux ont donné le ton aux couleurs choisies. Le reste des couleurs représentent l’espérance et la transformation. Je ne suis plus dans la peur comme au début et cela fait du bien. J’ai senti une belle connexion s’établir entre nous deux malgré la distance. »</a:t>
            </a:r>
          </a:p>
        </p:txBody>
      </p:sp>
      <p:sp>
        <p:nvSpPr>
          <p:cNvPr id="4" name="Espace réservé du pied de page 3">
            <a:extLst>
              <a:ext uri="{FF2B5EF4-FFF2-40B4-BE49-F238E27FC236}">
                <a16:creationId xmlns:a16="http://schemas.microsoft.com/office/drawing/2014/main" id="{27E4E1E9-0BB8-EA48-8F4E-0BB3E89B9EFE}"/>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F3755F3-C09A-0140-8F6F-3749C7FC7A6C}"/>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6" name="Espace réservé du contenu 5">
            <a:extLst>
              <a:ext uri="{FF2B5EF4-FFF2-40B4-BE49-F238E27FC236}">
                <a16:creationId xmlns:a16="http://schemas.microsoft.com/office/drawing/2014/main" id="{1BF76882-663C-4942-A468-5912E32A5559}"/>
              </a:ext>
            </a:extLst>
          </p:cNvPr>
          <p:cNvSpPr>
            <a:spLocks noGrp="1"/>
          </p:cNvSpPr>
          <p:nvPr>
            <p:ph idx="13"/>
          </p:nvPr>
        </p:nvSpPr>
        <p:spPr>
          <a:xfrm>
            <a:off x="1066800" y="2164080"/>
            <a:ext cx="10058400" cy="737616"/>
          </a:xfrm>
        </p:spPr>
        <p:txBody>
          <a:bodyPr>
            <a:normAutofit fontScale="92500" lnSpcReduction="20000"/>
          </a:bodyPr>
          <a:lstStyle/>
          <a:p>
            <a:r>
              <a:rPr lang="fr-FR" dirty="0"/>
              <a:t>63 ans – Enseignante en lycée – </a:t>
            </a:r>
            <a:r>
              <a:rPr lang="fr-FR" b="1" i="1" dirty="0"/>
              <a:t>Figure 2</a:t>
            </a:r>
            <a:r>
              <a:rPr lang="fr-FR" i="1" dirty="0"/>
              <a:t> : Encre, aquarelle, feutres – D’un continent à l’autre et d’un contenant à l’autre – 19 juillet 2021 – 35x26 cm</a:t>
            </a:r>
          </a:p>
        </p:txBody>
      </p:sp>
    </p:spTree>
    <p:extLst>
      <p:ext uri="{BB962C8B-B14F-4D97-AF65-F5344CB8AC3E}">
        <p14:creationId xmlns:p14="http://schemas.microsoft.com/office/powerpoint/2010/main" val="325970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F621A-DA4D-D04E-A1A9-216EFB4561E6}"/>
              </a:ext>
            </a:extLst>
          </p:cNvPr>
          <p:cNvSpPr>
            <a:spLocks noGrp="1"/>
          </p:cNvSpPr>
          <p:nvPr>
            <p:ph type="title"/>
          </p:nvPr>
        </p:nvSpPr>
        <p:spPr/>
        <p:txBody>
          <a:bodyPr/>
          <a:lstStyle/>
          <a:p>
            <a:r>
              <a:rPr lang="fr-FR" dirty="0"/>
              <a:t>Picture</a:t>
            </a:r>
          </a:p>
        </p:txBody>
      </p:sp>
      <p:sp>
        <p:nvSpPr>
          <p:cNvPr id="3" name="Espace réservé du texte 2">
            <a:extLst>
              <a:ext uri="{FF2B5EF4-FFF2-40B4-BE49-F238E27FC236}">
                <a16:creationId xmlns:a16="http://schemas.microsoft.com/office/drawing/2014/main" id="{810372FA-DBCF-8148-943C-9732D706AF3D}"/>
              </a:ext>
            </a:extLst>
          </p:cNvPr>
          <p:cNvSpPr>
            <a:spLocks noGrp="1"/>
          </p:cNvSpPr>
          <p:nvPr>
            <p:ph type="body" sz="half" idx="2"/>
          </p:nvPr>
        </p:nvSpPr>
        <p:spPr/>
        <p:txBody>
          <a:bodyPr/>
          <a:lstStyle/>
          <a:p>
            <a:r>
              <a:rPr lang="fr-FR" dirty="0"/>
              <a:t>Figure 3 : </a:t>
            </a:r>
          </a:p>
          <a:p>
            <a:r>
              <a:rPr lang="fr-FR" dirty="0"/>
              <a:t>Techniques mixtes </a:t>
            </a:r>
          </a:p>
          <a:p>
            <a:r>
              <a:rPr lang="fr-FR" dirty="0"/>
              <a:t>Forme objectale</a:t>
            </a:r>
          </a:p>
          <a:p>
            <a:r>
              <a:rPr lang="fr-FR" dirty="0"/>
              <a:t> 22 juin 2021 – 48x36 cm</a:t>
            </a:r>
          </a:p>
        </p:txBody>
      </p:sp>
      <p:sp>
        <p:nvSpPr>
          <p:cNvPr id="4" name="Espace réservé du pied de page 3">
            <a:extLst>
              <a:ext uri="{FF2B5EF4-FFF2-40B4-BE49-F238E27FC236}">
                <a16:creationId xmlns:a16="http://schemas.microsoft.com/office/drawing/2014/main" id="{48CCE953-CAE1-3B4A-A990-FCCCBF36718F}"/>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BB2E82AD-AD1E-0846-AE36-7CFFB81DF925}"/>
              </a:ext>
            </a:extLst>
          </p:cNvPr>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8" name="Espace réservé pour une image  7">
            <a:extLst>
              <a:ext uri="{FF2B5EF4-FFF2-40B4-BE49-F238E27FC236}">
                <a16:creationId xmlns:a16="http://schemas.microsoft.com/office/drawing/2014/main" id="{B751317A-1DA4-7E41-A8DC-3A7325A3CA12}"/>
              </a:ext>
            </a:extLst>
          </p:cNvPr>
          <p:cNvPicPr>
            <a:picLocks noGrp="1" noChangeAspect="1"/>
          </p:cNvPicPr>
          <p:nvPr>
            <p:ph type="pic" idx="13"/>
          </p:nvPr>
        </p:nvPicPr>
        <p:blipFill rotWithShape="1">
          <a:blip r:embed="rId2"/>
          <a:srcRect t="-14131" b="-14131"/>
          <a:stretch/>
        </p:blipFill>
        <p:spPr>
          <a:xfrm>
            <a:off x="716693" y="792724"/>
            <a:ext cx="6803887" cy="4995428"/>
          </a:xfrm>
        </p:spPr>
      </p:pic>
    </p:spTree>
    <p:extLst>
      <p:ext uri="{BB962C8B-B14F-4D97-AF65-F5344CB8AC3E}">
        <p14:creationId xmlns:p14="http://schemas.microsoft.com/office/powerpoint/2010/main" val="250400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DEA8B-A242-8F42-96AA-211FD84EEE07}"/>
              </a:ext>
            </a:extLst>
          </p:cNvPr>
          <p:cNvSpPr>
            <a:spLocks noGrp="1"/>
          </p:cNvSpPr>
          <p:nvPr>
            <p:ph type="title"/>
          </p:nvPr>
        </p:nvSpPr>
        <p:spPr/>
        <p:txBody>
          <a:bodyPr/>
          <a:lstStyle/>
          <a:p>
            <a:r>
              <a:rPr lang="fr-FR" dirty="0"/>
              <a:t>Picture</a:t>
            </a:r>
            <a:r>
              <a:rPr lang="fr-FR" dirty="0">
                <a:effectLst/>
              </a:rPr>
              <a:t> </a:t>
            </a:r>
            <a:r>
              <a:rPr lang="fr-FR" dirty="0"/>
              <a:t>– </a:t>
            </a:r>
            <a:r>
              <a:rPr lang="fr-FR" dirty="0">
                <a:effectLst/>
              </a:rPr>
              <a:t>Forme objectale</a:t>
            </a:r>
            <a:endParaRPr lang="fr-FR" dirty="0"/>
          </a:p>
        </p:txBody>
      </p:sp>
      <p:sp>
        <p:nvSpPr>
          <p:cNvPr id="3" name="Espace réservé du contenu 2">
            <a:extLst>
              <a:ext uri="{FF2B5EF4-FFF2-40B4-BE49-F238E27FC236}">
                <a16:creationId xmlns:a16="http://schemas.microsoft.com/office/drawing/2014/main" id="{4242CF94-64DD-5E43-9C72-890996C9854C}"/>
              </a:ext>
            </a:extLst>
          </p:cNvPr>
          <p:cNvSpPr>
            <a:spLocks noGrp="1"/>
          </p:cNvSpPr>
          <p:nvPr>
            <p:ph idx="1"/>
          </p:nvPr>
        </p:nvSpPr>
        <p:spPr>
          <a:xfrm>
            <a:off x="1066800" y="2901697"/>
            <a:ext cx="10058400" cy="2664778"/>
          </a:xfrm>
        </p:spPr>
        <p:txBody>
          <a:bodyPr>
            <a:normAutofit/>
          </a:bodyPr>
          <a:lstStyle/>
          <a:p>
            <a:pPr>
              <a:lnSpc>
                <a:spcPts val="2080"/>
              </a:lnSpc>
            </a:pPr>
            <a:r>
              <a:rPr lang="fr-FR" sz="1400" dirty="0"/>
              <a:t>Tandis que la webcam, objet supposément intrusif et technologique, est représenté avec une certaine corporéité – l’œil –, les personnes elles, sont représentées comme des objets. Mais lorsqu’on interroge Picture à ce sujet elle précise bien qu’elle n’a jamais été à l’aise avec la représentation des personnages. Cette forme est donc un prétexte et, finalement, facilite la représentation des personnes présentes en séance. « D’ailleurs moi aussi je me suis représentée comme un ordinateur » dira-t-elle. Enfin, on remarquera que la représentation bien qu’empruntant la forme objectale respecte la « hiérarchie thérapeutique » : lors de ses séances, Picture est accompagnée à la fois par l’art-thérapeute et par une stagiaire en art-thérapie. Chacune prend donc l’apparence d’un objet différent. De même, les couleurs employées (bleu, jaune, vert) traduisent bien les éléments transférentiels (jaune côté thérapeutes, bleu côté participante donnent du vert au niveau des échanges).</a:t>
            </a:r>
          </a:p>
        </p:txBody>
      </p:sp>
      <p:sp>
        <p:nvSpPr>
          <p:cNvPr id="4" name="Espace réservé du pied de page 3">
            <a:extLst>
              <a:ext uri="{FF2B5EF4-FFF2-40B4-BE49-F238E27FC236}">
                <a16:creationId xmlns:a16="http://schemas.microsoft.com/office/drawing/2014/main" id="{3A5DFF2B-894D-3A40-92C8-A9FC3C7638B5}"/>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83238733-8A53-DB48-9B57-62B712B0494D}"/>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7" name="Espace réservé du contenu 6">
            <a:extLst>
              <a:ext uri="{FF2B5EF4-FFF2-40B4-BE49-F238E27FC236}">
                <a16:creationId xmlns:a16="http://schemas.microsoft.com/office/drawing/2014/main" id="{E8FF338B-7F81-2841-A14F-548AA6D51870}"/>
              </a:ext>
            </a:extLst>
          </p:cNvPr>
          <p:cNvSpPr>
            <a:spLocks noGrp="1"/>
          </p:cNvSpPr>
          <p:nvPr>
            <p:ph idx="13"/>
          </p:nvPr>
        </p:nvSpPr>
        <p:spPr/>
        <p:txBody>
          <a:bodyPr>
            <a:noAutofit/>
          </a:bodyPr>
          <a:lstStyle/>
          <a:p>
            <a:r>
              <a:rPr lang="fr-FR" sz="1600" dirty="0"/>
              <a:t>25 ans – Etudiante, ambulancière – </a:t>
            </a:r>
            <a:r>
              <a:rPr lang="fr-FR" sz="1600" b="1" i="1" dirty="0"/>
              <a:t>Figure 3</a:t>
            </a:r>
            <a:r>
              <a:rPr lang="fr-FR" sz="1600" i="1" dirty="0"/>
              <a:t> : Techniques mixtes – 22 juin 2021 – 48x36 cm</a:t>
            </a:r>
          </a:p>
        </p:txBody>
      </p:sp>
    </p:spTree>
    <p:extLst>
      <p:ext uri="{BB962C8B-B14F-4D97-AF65-F5344CB8AC3E}">
        <p14:creationId xmlns:p14="http://schemas.microsoft.com/office/powerpoint/2010/main" val="252992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27D9DE-8D27-BB45-8B3C-3634EC8267B5}"/>
              </a:ext>
            </a:extLst>
          </p:cNvPr>
          <p:cNvSpPr>
            <a:spLocks noGrp="1"/>
          </p:cNvSpPr>
          <p:nvPr>
            <p:ph type="title"/>
          </p:nvPr>
        </p:nvSpPr>
        <p:spPr/>
        <p:txBody>
          <a:bodyPr/>
          <a:lstStyle/>
          <a:p>
            <a:r>
              <a:rPr lang="fr-FR" dirty="0"/>
              <a:t>Laura Lou</a:t>
            </a:r>
          </a:p>
        </p:txBody>
      </p:sp>
      <p:sp>
        <p:nvSpPr>
          <p:cNvPr id="3" name="Espace réservé du texte 2">
            <a:extLst>
              <a:ext uri="{FF2B5EF4-FFF2-40B4-BE49-F238E27FC236}">
                <a16:creationId xmlns:a16="http://schemas.microsoft.com/office/drawing/2014/main" id="{2368CCF3-34B9-F145-9900-52C86A48CF3B}"/>
              </a:ext>
            </a:extLst>
          </p:cNvPr>
          <p:cNvSpPr>
            <a:spLocks noGrp="1"/>
          </p:cNvSpPr>
          <p:nvPr>
            <p:ph type="body" sz="half" idx="2"/>
          </p:nvPr>
        </p:nvSpPr>
        <p:spPr/>
        <p:txBody>
          <a:bodyPr/>
          <a:lstStyle/>
          <a:p>
            <a:r>
              <a:rPr lang="fr-FR" i="1" dirty="0"/>
              <a:t>Figure 4 : </a:t>
            </a:r>
          </a:p>
          <a:p>
            <a:r>
              <a:rPr lang="fr-FR" i="1" dirty="0"/>
              <a:t>Crayons de couleurs </a:t>
            </a:r>
          </a:p>
          <a:p>
            <a:r>
              <a:rPr lang="fr-FR" i="1" dirty="0"/>
              <a:t> </a:t>
            </a:r>
            <a:r>
              <a:rPr lang="fr-FR" dirty="0"/>
              <a:t>La </a:t>
            </a:r>
            <a:r>
              <a:rPr lang="fr-FR" dirty="0" err="1"/>
              <a:t>Comédia</a:t>
            </a:r>
            <a:r>
              <a:rPr lang="fr-FR" dirty="0"/>
              <a:t> </a:t>
            </a:r>
            <a:r>
              <a:rPr lang="fr-FR" dirty="0" err="1"/>
              <a:t>del</a:t>
            </a:r>
            <a:r>
              <a:rPr lang="fr-FR" dirty="0"/>
              <a:t> Arte</a:t>
            </a:r>
            <a:r>
              <a:rPr lang="fr-FR" i="1" dirty="0"/>
              <a:t> 30 mars 2021 </a:t>
            </a:r>
          </a:p>
          <a:p>
            <a:r>
              <a:rPr lang="fr-FR" i="1" dirty="0"/>
              <a:t>29,7x 42 cm</a:t>
            </a:r>
          </a:p>
          <a:p>
            <a:endParaRPr lang="fr-FR" dirty="0"/>
          </a:p>
        </p:txBody>
      </p:sp>
      <p:sp>
        <p:nvSpPr>
          <p:cNvPr id="4" name="Espace réservé du pied de page 3">
            <a:extLst>
              <a:ext uri="{FF2B5EF4-FFF2-40B4-BE49-F238E27FC236}">
                <a16:creationId xmlns:a16="http://schemas.microsoft.com/office/drawing/2014/main" id="{7C021891-0DF6-A744-939E-C38F48635B87}"/>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419F2C4-E27B-5642-AA83-4CFB39ABEEA7}"/>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8" name="Espace réservé pour une image  7">
            <a:extLst>
              <a:ext uri="{FF2B5EF4-FFF2-40B4-BE49-F238E27FC236}">
                <a16:creationId xmlns:a16="http://schemas.microsoft.com/office/drawing/2014/main" id="{47BBA10B-1650-B440-9B4A-D9957FA346D6}"/>
              </a:ext>
            </a:extLst>
          </p:cNvPr>
          <p:cNvPicPr>
            <a:picLocks noGrp="1" noChangeAspect="1"/>
          </p:cNvPicPr>
          <p:nvPr>
            <p:ph type="pic" idx="13"/>
          </p:nvPr>
        </p:nvPicPr>
        <p:blipFill rotWithShape="1">
          <a:blip r:embed="rId2"/>
          <a:srcRect l="-89" r="-89"/>
          <a:stretch/>
        </p:blipFill>
        <p:spPr>
          <a:xfrm>
            <a:off x="997458" y="999241"/>
            <a:ext cx="6465385" cy="4586116"/>
          </a:xfrm>
        </p:spPr>
      </p:pic>
    </p:spTree>
    <p:extLst>
      <p:ext uri="{BB962C8B-B14F-4D97-AF65-F5344CB8AC3E}">
        <p14:creationId xmlns:p14="http://schemas.microsoft.com/office/powerpoint/2010/main" val="64071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41108-5874-B949-87D4-37BD38138332}"/>
              </a:ext>
            </a:extLst>
          </p:cNvPr>
          <p:cNvSpPr>
            <a:spLocks noGrp="1"/>
          </p:cNvSpPr>
          <p:nvPr>
            <p:ph type="title"/>
          </p:nvPr>
        </p:nvSpPr>
        <p:spPr/>
        <p:txBody>
          <a:bodyPr/>
          <a:lstStyle/>
          <a:p>
            <a:r>
              <a:rPr lang="fr-FR" dirty="0"/>
              <a:t>Laura Lou</a:t>
            </a:r>
            <a:r>
              <a:rPr lang="fr-FR" dirty="0">
                <a:effectLst/>
              </a:rPr>
              <a:t> </a:t>
            </a:r>
            <a:r>
              <a:rPr lang="fr-FR" dirty="0"/>
              <a:t>– La </a:t>
            </a:r>
            <a:r>
              <a:rPr lang="fr-FR" dirty="0" err="1"/>
              <a:t>Comédia</a:t>
            </a:r>
            <a:r>
              <a:rPr lang="fr-FR" dirty="0"/>
              <a:t> </a:t>
            </a:r>
            <a:r>
              <a:rPr lang="fr-FR" dirty="0" err="1"/>
              <a:t>del</a:t>
            </a:r>
            <a:r>
              <a:rPr lang="fr-FR" dirty="0"/>
              <a:t> Arte</a:t>
            </a:r>
          </a:p>
        </p:txBody>
      </p:sp>
      <p:sp>
        <p:nvSpPr>
          <p:cNvPr id="3" name="Espace réservé du contenu 2">
            <a:extLst>
              <a:ext uri="{FF2B5EF4-FFF2-40B4-BE49-F238E27FC236}">
                <a16:creationId xmlns:a16="http://schemas.microsoft.com/office/drawing/2014/main" id="{F39892C0-BE7D-AB49-AA36-4CBDD7AE0F5F}"/>
              </a:ext>
            </a:extLst>
          </p:cNvPr>
          <p:cNvSpPr>
            <a:spLocks noGrp="1"/>
          </p:cNvSpPr>
          <p:nvPr>
            <p:ph idx="1"/>
          </p:nvPr>
        </p:nvSpPr>
        <p:spPr>
          <a:xfrm>
            <a:off x="1066800" y="2901696"/>
            <a:ext cx="10058400" cy="2924069"/>
          </a:xfrm>
        </p:spPr>
        <p:txBody>
          <a:bodyPr>
            <a:normAutofit fontScale="77500" lnSpcReduction="20000"/>
          </a:bodyPr>
          <a:lstStyle/>
          <a:p>
            <a:r>
              <a:rPr lang="fr-FR" dirty="0"/>
              <a:t>J’ai dessiné des personnages sans bras ni jambes. Comme les poupées. On est comme des petites marionnettes dans nos écrans. Le théâtre à l’italienne. La </a:t>
            </a:r>
            <a:r>
              <a:rPr lang="fr-FR" dirty="0" err="1"/>
              <a:t>Comédia</a:t>
            </a:r>
            <a:r>
              <a:rPr lang="fr-FR" dirty="0"/>
              <a:t> </a:t>
            </a:r>
            <a:r>
              <a:rPr lang="fr-FR" dirty="0" err="1"/>
              <a:t>del</a:t>
            </a:r>
            <a:r>
              <a:rPr lang="fr-FR" dirty="0"/>
              <a:t> Arte. L’effusion, l’émotion. C’est très vivant.</a:t>
            </a:r>
          </a:p>
          <a:p>
            <a:r>
              <a:rPr lang="fr-FR" dirty="0"/>
              <a:t>« Vous avec vos lunettes. Pour mieux voir ce qui n’est pas visible. J’ai toujours eu l’impression que vous me voyez. Même quand la caméra est baissée, je vous entends m’écouter. J’ai l’impression que vous avez une attention flottante tout en étant attentive. </a:t>
            </a:r>
          </a:p>
          <a:p>
            <a:r>
              <a:rPr lang="fr-FR" dirty="0"/>
              <a:t>Effet miroir des cheveux. Ils sont semblables aux miens. Vous êtes toujours en violet et c’est ma couleur préférée. J’ai représenté l’art-thérapeute un étage au-dessus de moi. Je vous vois en tant que thérapeute qui a une certaine connaissance et qui a un certain savoir donc que je suis consciente que mes dessins seront décryptés. C’est un peu de comme les archéologues, les anthropologues. Marie-Lou est un monde et on va y aller voir. »</a:t>
            </a:r>
          </a:p>
        </p:txBody>
      </p:sp>
      <p:sp>
        <p:nvSpPr>
          <p:cNvPr id="4" name="Espace réservé du pied de page 3">
            <a:extLst>
              <a:ext uri="{FF2B5EF4-FFF2-40B4-BE49-F238E27FC236}">
                <a16:creationId xmlns:a16="http://schemas.microsoft.com/office/drawing/2014/main" id="{0EFE9289-9D0F-A14F-A8EB-00331286C318}"/>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DC135F2-D286-4349-810E-B1BCA8B4860B}"/>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6" name="Espace réservé du contenu 5">
            <a:extLst>
              <a:ext uri="{FF2B5EF4-FFF2-40B4-BE49-F238E27FC236}">
                <a16:creationId xmlns:a16="http://schemas.microsoft.com/office/drawing/2014/main" id="{C853E7F6-ABE9-2244-81DE-4361AE080C33}"/>
              </a:ext>
            </a:extLst>
          </p:cNvPr>
          <p:cNvSpPr>
            <a:spLocks noGrp="1"/>
          </p:cNvSpPr>
          <p:nvPr>
            <p:ph idx="13"/>
          </p:nvPr>
        </p:nvSpPr>
        <p:spPr/>
        <p:txBody>
          <a:bodyPr/>
          <a:lstStyle/>
          <a:p>
            <a:r>
              <a:rPr lang="fr-FR" dirty="0"/>
              <a:t>50 ans, éducatrice spécialisée </a:t>
            </a:r>
            <a:r>
              <a:rPr lang="fr-FR" i="1" dirty="0"/>
              <a:t>– </a:t>
            </a:r>
            <a:r>
              <a:rPr lang="fr-FR" b="1" i="1" dirty="0"/>
              <a:t>Figure 4</a:t>
            </a:r>
            <a:r>
              <a:rPr lang="fr-FR" i="1" dirty="0"/>
              <a:t> : Crayons de couleurs – 30 mars 2021 – 29,7x 42 cm</a:t>
            </a:r>
          </a:p>
          <a:p>
            <a:endParaRPr lang="fr-FR" dirty="0"/>
          </a:p>
        </p:txBody>
      </p:sp>
    </p:spTree>
    <p:extLst>
      <p:ext uri="{BB962C8B-B14F-4D97-AF65-F5344CB8AC3E}">
        <p14:creationId xmlns:p14="http://schemas.microsoft.com/office/powerpoint/2010/main" val="37682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A038B-459A-AD49-BEBC-A0632F781D66}"/>
              </a:ext>
            </a:extLst>
          </p:cNvPr>
          <p:cNvSpPr>
            <a:spLocks noGrp="1"/>
          </p:cNvSpPr>
          <p:nvPr>
            <p:ph type="title"/>
          </p:nvPr>
        </p:nvSpPr>
        <p:spPr/>
        <p:txBody>
          <a:bodyPr/>
          <a:lstStyle/>
          <a:p>
            <a:r>
              <a:rPr lang="fr-FR" dirty="0"/>
              <a:t>Layla</a:t>
            </a:r>
          </a:p>
        </p:txBody>
      </p:sp>
      <p:sp>
        <p:nvSpPr>
          <p:cNvPr id="3" name="Espace réservé du texte 2">
            <a:extLst>
              <a:ext uri="{FF2B5EF4-FFF2-40B4-BE49-F238E27FC236}">
                <a16:creationId xmlns:a16="http://schemas.microsoft.com/office/drawing/2014/main" id="{D0F077E1-5DDF-4C47-BE89-F65FB22B7811}"/>
              </a:ext>
            </a:extLst>
          </p:cNvPr>
          <p:cNvSpPr>
            <a:spLocks noGrp="1"/>
          </p:cNvSpPr>
          <p:nvPr>
            <p:ph type="body" sz="half" idx="2"/>
          </p:nvPr>
        </p:nvSpPr>
        <p:spPr/>
        <p:txBody>
          <a:bodyPr/>
          <a:lstStyle/>
          <a:p>
            <a:r>
              <a:rPr lang="fr-FR" i="1" dirty="0"/>
              <a:t>Figure 5 : </a:t>
            </a:r>
          </a:p>
          <a:p>
            <a:r>
              <a:rPr lang="fr-FR" dirty="0"/>
              <a:t>3D</a:t>
            </a:r>
          </a:p>
          <a:p>
            <a:r>
              <a:rPr lang="fr-FR" dirty="0"/>
              <a:t>L’existence</a:t>
            </a:r>
          </a:p>
          <a:p>
            <a:r>
              <a:rPr lang="fr-FR" dirty="0"/>
              <a:t>16 décembre 2</a:t>
            </a:r>
            <a:r>
              <a:rPr lang="fr-FR" i="1" dirty="0"/>
              <a:t>021</a:t>
            </a:r>
            <a:endParaRPr lang="fr-FR" dirty="0"/>
          </a:p>
          <a:p>
            <a:r>
              <a:rPr lang="fr-FR" i="1" dirty="0"/>
              <a:t>29,7x 42 cm</a:t>
            </a:r>
          </a:p>
        </p:txBody>
      </p:sp>
      <p:sp>
        <p:nvSpPr>
          <p:cNvPr id="4" name="Espace réservé du pied de page 3">
            <a:extLst>
              <a:ext uri="{FF2B5EF4-FFF2-40B4-BE49-F238E27FC236}">
                <a16:creationId xmlns:a16="http://schemas.microsoft.com/office/drawing/2014/main" id="{D4BF38EE-AF4C-5444-90A5-39F12B895285}"/>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E3C7E14C-A26B-B44D-A61B-99BB87A8056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8" name="Espace réservé pour une image  7">
            <a:extLst>
              <a:ext uri="{FF2B5EF4-FFF2-40B4-BE49-F238E27FC236}">
                <a16:creationId xmlns:a16="http://schemas.microsoft.com/office/drawing/2014/main" id="{8A011604-3141-824D-A253-6913C286A399}"/>
              </a:ext>
            </a:extLst>
          </p:cNvPr>
          <p:cNvPicPr>
            <a:picLocks noGrp="1" noChangeAspect="1"/>
          </p:cNvPicPr>
          <p:nvPr>
            <p:ph type="pic" idx="13"/>
          </p:nvPr>
        </p:nvPicPr>
        <p:blipFill rotWithShape="1">
          <a:blip r:embed="rId2"/>
          <a:srcRect t="-4348" b="-4348"/>
          <a:stretch/>
        </p:blipFill>
        <p:spPr>
          <a:xfrm>
            <a:off x="560070" y="792724"/>
            <a:ext cx="6736276" cy="4737768"/>
          </a:xfrm>
        </p:spPr>
      </p:pic>
    </p:spTree>
    <p:extLst>
      <p:ext uri="{BB962C8B-B14F-4D97-AF65-F5344CB8AC3E}">
        <p14:creationId xmlns:p14="http://schemas.microsoft.com/office/powerpoint/2010/main" val="256587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35934-F70D-C34C-A2B4-A82F068F7DAD}"/>
              </a:ext>
            </a:extLst>
          </p:cNvPr>
          <p:cNvSpPr>
            <a:spLocks noGrp="1"/>
          </p:cNvSpPr>
          <p:nvPr>
            <p:ph type="title"/>
          </p:nvPr>
        </p:nvSpPr>
        <p:spPr/>
        <p:txBody>
          <a:bodyPr/>
          <a:lstStyle/>
          <a:p>
            <a:r>
              <a:rPr lang="fr-FR" dirty="0"/>
              <a:t>Layla – L’existence</a:t>
            </a:r>
          </a:p>
        </p:txBody>
      </p:sp>
      <p:sp>
        <p:nvSpPr>
          <p:cNvPr id="3" name="Espace réservé du contenu 2">
            <a:extLst>
              <a:ext uri="{FF2B5EF4-FFF2-40B4-BE49-F238E27FC236}">
                <a16:creationId xmlns:a16="http://schemas.microsoft.com/office/drawing/2014/main" id="{BF6BFD7B-089E-AF48-B56B-C409698EBC8A}"/>
              </a:ext>
            </a:extLst>
          </p:cNvPr>
          <p:cNvSpPr>
            <a:spLocks noGrp="1"/>
          </p:cNvSpPr>
          <p:nvPr>
            <p:ph sz="half" idx="1"/>
          </p:nvPr>
        </p:nvSpPr>
        <p:spPr>
          <a:xfrm>
            <a:off x="1066800" y="2905278"/>
            <a:ext cx="4754880" cy="3165522"/>
          </a:xfrm>
        </p:spPr>
        <p:txBody>
          <a:bodyPr>
            <a:normAutofit/>
          </a:bodyPr>
          <a:lstStyle/>
          <a:p>
            <a:pPr marL="0" indent="0">
              <a:buNone/>
            </a:pPr>
            <a:r>
              <a:rPr lang="fr-FR" sz="1600" dirty="0"/>
              <a:t>Devant l’écran de l’ordinateur se met en place un théâtre où va se jouer une transformation. Les bâtons en symbole de barreaux qui enferment la personne qui n’est plus capable de changer. Pour certains ces barreaux représentent une zone de confort. Du tissu noir pour symboliser la douleur de la personne. Les bandes de tissu sont positionnées comme si les bâtons étaient un métier à tisser. </a:t>
            </a:r>
          </a:p>
        </p:txBody>
      </p:sp>
      <p:sp>
        <p:nvSpPr>
          <p:cNvPr id="4" name="Espace réservé du contenu 3">
            <a:extLst>
              <a:ext uri="{FF2B5EF4-FFF2-40B4-BE49-F238E27FC236}">
                <a16:creationId xmlns:a16="http://schemas.microsoft.com/office/drawing/2014/main" id="{B7CAFE99-A989-F14A-A4B2-255C0D2F2F5F}"/>
              </a:ext>
            </a:extLst>
          </p:cNvPr>
          <p:cNvSpPr>
            <a:spLocks noGrp="1"/>
          </p:cNvSpPr>
          <p:nvPr>
            <p:ph sz="half" idx="2"/>
          </p:nvPr>
        </p:nvSpPr>
        <p:spPr>
          <a:xfrm>
            <a:off x="6370320" y="2802965"/>
            <a:ext cx="4754880" cy="3412441"/>
          </a:xfrm>
        </p:spPr>
        <p:txBody>
          <a:bodyPr>
            <a:normAutofit/>
          </a:bodyPr>
          <a:lstStyle/>
          <a:p>
            <a:pPr marL="0" indent="0">
              <a:buNone/>
            </a:pPr>
            <a:r>
              <a:rPr lang="fr-FR" sz="1600" dirty="0"/>
              <a:t>La scène est figée. Un petit bonhomme a décidé de casser tous les barreaux comme limites et de partir plus loin. Il insuffle le mouvement …/…</a:t>
            </a:r>
          </a:p>
          <a:p>
            <a:pPr marL="0" indent="0">
              <a:buNone/>
            </a:pPr>
            <a:r>
              <a:rPr lang="fr-FR" sz="1600" dirty="0"/>
              <a:t>« J’ai ajouté les deux mains qui symbolisent la présence de l’art-thérapeute et l’importance de son rôle : soutien, contenance et assurer un cadre sécurisant pour la personne. A la fin j’ai ajouté, avec le pastel sec, des traits comme le toucher du clavier et le contour de l’écran. </a:t>
            </a:r>
          </a:p>
        </p:txBody>
      </p:sp>
      <p:sp>
        <p:nvSpPr>
          <p:cNvPr id="5" name="Espace réservé du pied de page 4">
            <a:extLst>
              <a:ext uri="{FF2B5EF4-FFF2-40B4-BE49-F238E27FC236}">
                <a16:creationId xmlns:a16="http://schemas.microsoft.com/office/drawing/2014/main" id="{2A0A52AA-8E31-E147-935A-10D9757D2074}"/>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94808C7E-A001-794F-BC26-C0D14BE04D84}"/>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7" name="Espace réservé du contenu 5">
            <a:extLst>
              <a:ext uri="{FF2B5EF4-FFF2-40B4-BE49-F238E27FC236}">
                <a16:creationId xmlns:a16="http://schemas.microsoft.com/office/drawing/2014/main" id="{A8A4BA9D-47F2-6C45-8345-81051F7015B4}"/>
              </a:ext>
            </a:extLst>
          </p:cNvPr>
          <p:cNvSpPr txBox="1">
            <a:spLocks/>
          </p:cNvSpPr>
          <p:nvPr/>
        </p:nvSpPr>
        <p:spPr>
          <a:xfrm>
            <a:off x="1066800" y="2164080"/>
            <a:ext cx="10058400" cy="591312"/>
          </a:xfrm>
          <a:prstGeom prst="rect">
            <a:avLst/>
          </a:prstGeom>
        </p:spPr>
        <p:txBody>
          <a:bodyPr>
            <a:normAutofit lnSpcReduction="10000"/>
          </a:bodyPr>
          <a:lstStyle>
            <a:lvl1pPr marL="182880" indent="-182880" algn="l" defTabSz="914400" rtl="0" eaLnBrk="1" latinLnBrk="0" hangingPunct="1">
              <a:lnSpc>
                <a:spcPct val="100000"/>
              </a:lnSpc>
              <a:spcBef>
                <a:spcPts val="900"/>
              </a:spcBef>
              <a:spcAft>
                <a:spcPts val="0"/>
              </a:spcAft>
              <a:buClr>
                <a:schemeClr val="bg1"/>
              </a:buClr>
              <a:buSzPct val="13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FR" dirty="0"/>
              <a:t>33 ans, ergothérapeute </a:t>
            </a:r>
            <a:r>
              <a:rPr lang="fr-FR" i="1" dirty="0"/>
              <a:t>–</a:t>
            </a:r>
            <a:r>
              <a:rPr lang="fr-FR" dirty="0"/>
              <a:t> </a:t>
            </a:r>
            <a:r>
              <a:rPr lang="fr-FR" b="1" i="1" dirty="0"/>
              <a:t>Figure 6</a:t>
            </a:r>
            <a:r>
              <a:rPr lang="fr-FR" i="1" dirty="0"/>
              <a:t> : 3D – </a:t>
            </a:r>
            <a:r>
              <a:rPr lang="fr-FR" dirty="0"/>
              <a:t>Un théâtre pour une marionnette qui se libère </a:t>
            </a:r>
            <a:r>
              <a:rPr lang="fr-FR" i="1" dirty="0"/>
              <a:t>– </a:t>
            </a:r>
            <a:r>
              <a:rPr lang="fr-FR" dirty="0"/>
              <a:t>16 décembre</a:t>
            </a:r>
            <a:r>
              <a:rPr lang="fr-FR" i="1" dirty="0"/>
              <a:t> 2021 – 21 x 29,7 cm</a:t>
            </a:r>
          </a:p>
          <a:p>
            <a:endParaRPr lang="fr-FR" dirty="0"/>
          </a:p>
        </p:txBody>
      </p:sp>
    </p:spTree>
    <p:extLst>
      <p:ext uri="{BB962C8B-B14F-4D97-AF65-F5344CB8AC3E}">
        <p14:creationId xmlns:p14="http://schemas.microsoft.com/office/powerpoint/2010/main" val="222310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35348-54C9-584B-B238-1566994C7386}"/>
              </a:ext>
            </a:extLst>
          </p:cNvPr>
          <p:cNvSpPr>
            <a:spLocks noGrp="1"/>
          </p:cNvSpPr>
          <p:nvPr>
            <p:ph type="title"/>
          </p:nvPr>
        </p:nvSpPr>
        <p:spPr/>
        <p:txBody>
          <a:bodyPr/>
          <a:lstStyle/>
          <a:p>
            <a:r>
              <a:rPr lang="fr-FR" dirty="0"/>
              <a:t>Emmanuelle</a:t>
            </a:r>
            <a:br>
              <a:rPr lang="fr-FR" dirty="0"/>
            </a:br>
            <a:r>
              <a:rPr lang="fr-FR" dirty="0"/>
              <a:t>Cesari</a:t>
            </a:r>
          </a:p>
        </p:txBody>
      </p:sp>
      <p:sp>
        <p:nvSpPr>
          <p:cNvPr id="3" name="Espace réservé du texte 2">
            <a:extLst>
              <a:ext uri="{FF2B5EF4-FFF2-40B4-BE49-F238E27FC236}">
                <a16:creationId xmlns:a16="http://schemas.microsoft.com/office/drawing/2014/main" id="{1E043BFF-6F2E-054B-8320-46C5E70870D8}"/>
              </a:ext>
            </a:extLst>
          </p:cNvPr>
          <p:cNvSpPr>
            <a:spLocks noGrp="1"/>
          </p:cNvSpPr>
          <p:nvPr>
            <p:ph type="body" sz="half" idx="2"/>
          </p:nvPr>
        </p:nvSpPr>
        <p:spPr>
          <a:xfrm>
            <a:off x="9275064" y="2559924"/>
            <a:ext cx="2584704" cy="2955303"/>
          </a:xfrm>
        </p:spPr>
        <p:txBody>
          <a:bodyPr>
            <a:normAutofit/>
          </a:bodyPr>
          <a:lstStyle/>
          <a:p>
            <a:pPr>
              <a:lnSpc>
                <a:spcPct val="100000"/>
              </a:lnSpc>
            </a:pPr>
            <a:r>
              <a:rPr lang="fr-FR" b="1" dirty="0"/>
              <a:t>Master art-thérapeute</a:t>
            </a:r>
          </a:p>
          <a:p>
            <a:pPr algn="ctr">
              <a:lnSpc>
                <a:spcPct val="100000"/>
              </a:lnSpc>
            </a:pPr>
            <a:r>
              <a:rPr lang="fr-FR" b="1" dirty="0"/>
              <a:t> 2013 </a:t>
            </a:r>
          </a:p>
          <a:p>
            <a:pPr>
              <a:lnSpc>
                <a:spcPct val="100000"/>
              </a:lnSpc>
            </a:pPr>
            <a:r>
              <a:rPr lang="fr-FR" b="1" dirty="0"/>
              <a:t>Université </a:t>
            </a:r>
          </a:p>
          <a:p>
            <a:pPr algn="ctr">
              <a:lnSpc>
                <a:spcPct val="100000"/>
              </a:lnSpc>
            </a:pPr>
            <a:r>
              <a:rPr lang="fr-FR" b="1" dirty="0"/>
              <a:t>de Paris V Descartes </a:t>
            </a:r>
          </a:p>
          <a:p>
            <a:pPr algn="ctr">
              <a:lnSpc>
                <a:spcPct val="100000"/>
              </a:lnSpc>
            </a:pPr>
            <a:r>
              <a:rPr lang="fr-FR" b="1" dirty="0"/>
              <a:t>– </a:t>
            </a:r>
          </a:p>
          <a:p>
            <a:pPr>
              <a:lnSpc>
                <a:spcPct val="100000"/>
              </a:lnSpc>
            </a:pPr>
            <a:r>
              <a:rPr lang="fr-FR" b="1" dirty="0"/>
              <a:t>D.U. de Cyberpsychologie, Université </a:t>
            </a:r>
          </a:p>
          <a:p>
            <a:pPr algn="ctr">
              <a:lnSpc>
                <a:spcPct val="100000"/>
              </a:lnSpc>
            </a:pPr>
            <a:r>
              <a:rPr lang="fr-FR" b="1" dirty="0"/>
              <a:t>de Paris VII Diderot</a:t>
            </a:r>
          </a:p>
        </p:txBody>
      </p:sp>
      <p:sp>
        <p:nvSpPr>
          <p:cNvPr id="4" name="Espace réservé du pied de page 3">
            <a:extLst>
              <a:ext uri="{FF2B5EF4-FFF2-40B4-BE49-F238E27FC236}">
                <a16:creationId xmlns:a16="http://schemas.microsoft.com/office/drawing/2014/main" id="{B0E76B93-E3E4-FC43-935C-FD765EB5C18F}"/>
              </a:ext>
            </a:extLst>
          </p:cNvPr>
          <p:cNvSpPr>
            <a:spLocks noGrp="1"/>
          </p:cNvSpPr>
          <p:nvPr>
            <p:ph type="ftr" sz="quarter" idx="11"/>
          </p:nvPr>
        </p:nvSpPr>
        <p:spPr/>
        <p:txBody>
          <a:bodyPr/>
          <a:lstStyle/>
          <a:p>
            <a:pPr algn="ctr"/>
            <a:r>
              <a:rPr lang="fr-FR" b="1" spc="100" dirty="0">
                <a:solidFill>
                  <a:srgbClr val="C00000"/>
                </a:solidFill>
                <a:effectLst/>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5" name="Espace réservé du numéro de diapositive 4">
            <a:extLst>
              <a:ext uri="{FF2B5EF4-FFF2-40B4-BE49-F238E27FC236}">
                <a16:creationId xmlns:a16="http://schemas.microsoft.com/office/drawing/2014/main" id="{8E2E0C9D-F181-7E4A-8AE2-29C2F82619F3}"/>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
        <p:nvSpPr>
          <p:cNvPr id="6" name="ZoneTexte 5">
            <a:extLst>
              <a:ext uri="{FF2B5EF4-FFF2-40B4-BE49-F238E27FC236}">
                <a16:creationId xmlns:a16="http://schemas.microsoft.com/office/drawing/2014/main" id="{87942163-29CD-474B-8675-51F2921BC6ED}"/>
              </a:ext>
            </a:extLst>
          </p:cNvPr>
          <p:cNvSpPr txBox="1"/>
          <p:nvPr/>
        </p:nvSpPr>
        <p:spPr>
          <a:xfrm>
            <a:off x="299545" y="252248"/>
            <a:ext cx="8261131" cy="5262979"/>
          </a:xfrm>
          <a:prstGeom prst="rect">
            <a:avLst/>
          </a:prstGeom>
          <a:noFill/>
        </p:spPr>
        <p:txBody>
          <a:bodyPr wrap="square" rtlCol="0">
            <a:spAutoFit/>
          </a:bodyPr>
          <a:lstStyle/>
          <a:p>
            <a:pPr algn="ctr"/>
            <a:endParaRPr lang="fr-FR" sz="1200" b="1" i="1" spc="100" dirty="0">
              <a:solidFill>
                <a:srgbClr val="C00000"/>
              </a:solidFill>
              <a:latin typeface="Arial" panose="020B0604020202020204" pitchFamily="34" charset="0"/>
              <a:cs typeface="Arial" panose="020B0604020202020204" pitchFamily="34" charset="0"/>
            </a:endParaRPr>
          </a:p>
          <a:p>
            <a:pPr algn="ctr"/>
            <a:r>
              <a:rPr lang="fr-FR" sz="3600" b="1" cap="small" spc="100" dirty="0">
                <a:latin typeface="Arial" panose="020B0604020202020204" pitchFamily="34" charset="0"/>
                <a:cs typeface="Arial" panose="020B0604020202020204" pitchFamily="34" charset="0"/>
              </a:rPr>
              <a:t>Présence modifiée du corps</a:t>
            </a:r>
          </a:p>
          <a:p>
            <a:pPr algn="ctr"/>
            <a:r>
              <a:rPr lang="fr-FR" sz="3600" b="1" cap="small" spc="100" dirty="0">
                <a:latin typeface="Arial" panose="020B0604020202020204" pitchFamily="34" charset="0"/>
                <a:cs typeface="Arial" panose="020B0604020202020204" pitchFamily="34" charset="0"/>
              </a:rPr>
              <a:t>en </a:t>
            </a:r>
          </a:p>
          <a:p>
            <a:pPr algn="ctr"/>
            <a:r>
              <a:rPr lang="fr-FR" sz="3600" b="1" cap="small" spc="100" dirty="0" err="1">
                <a:latin typeface="Arial" panose="020B0604020202020204" pitchFamily="34" charset="0"/>
                <a:cs typeface="Arial" panose="020B0604020202020204" pitchFamily="34" charset="0"/>
              </a:rPr>
              <a:t>visio</a:t>
            </a:r>
            <a:r>
              <a:rPr lang="fr-FR" sz="3600" b="1" cap="small" spc="100" dirty="0">
                <a:latin typeface="Arial" panose="020B0604020202020204" pitchFamily="34" charset="0"/>
                <a:cs typeface="Arial" panose="020B0604020202020204" pitchFamily="34" charset="0"/>
              </a:rPr>
              <a:t>-consultation </a:t>
            </a:r>
          </a:p>
          <a:p>
            <a:pPr algn="ctr"/>
            <a:r>
              <a:rPr lang="fr-FR" sz="3600" b="1" cap="small" spc="100" dirty="0">
                <a:latin typeface="Arial" panose="020B0604020202020204" pitchFamily="34" charset="0"/>
                <a:cs typeface="Arial" panose="020B0604020202020204" pitchFamily="34" charset="0"/>
              </a:rPr>
              <a:t>lors d’un </a:t>
            </a:r>
          </a:p>
          <a:p>
            <a:pPr algn="ctr"/>
            <a:r>
              <a:rPr lang="fr-FR" sz="3600" b="1" cap="small" spc="100" dirty="0">
                <a:latin typeface="Arial" panose="020B0604020202020204" pitchFamily="34" charset="0"/>
                <a:cs typeface="Arial" panose="020B0604020202020204" pitchFamily="34" charset="0"/>
              </a:rPr>
              <a:t>atelier expérientiel individuel</a:t>
            </a:r>
          </a:p>
          <a:p>
            <a:pPr algn="ctr"/>
            <a:r>
              <a:rPr lang="fr-FR" sz="3600" b="1" cap="small" spc="100" dirty="0">
                <a:latin typeface="Arial" panose="020B0604020202020204" pitchFamily="34" charset="0"/>
                <a:cs typeface="Arial" panose="020B0604020202020204" pitchFamily="34" charset="0"/>
              </a:rPr>
              <a:t>à</a:t>
            </a:r>
          </a:p>
          <a:p>
            <a:pPr algn="ctr"/>
            <a:r>
              <a:rPr lang="fr-FR" sz="3600" b="1" cap="small" spc="100" dirty="0">
                <a:latin typeface="Arial" panose="020B0604020202020204" pitchFamily="34" charset="0"/>
                <a:cs typeface="Arial" panose="020B0604020202020204" pitchFamily="34" charset="0"/>
              </a:rPr>
              <a:t>médiation arts plastiques  </a:t>
            </a:r>
            <a:br>
              <a:rPr lang="fr-FR" sz="3600" b="1" cap="small" spc="100" dirty="0">
                <a:latin typeface="Arial" panose="020B0604020202020204" pitchFamily="34" charset="0"/>
                <a:cs typeface="Arial" panose="020B0604020202020204" pitchFamily="34" charset="0"/>
              </a:rPr>
            </a:br>
            <a:r>
              <a:rPr lang="fr-FR" sz="3600" b="1" cap="small" spc="100" dirty="0">
                <a:latin typeface="Arial" panose="020B0604020202020204" pitchFamily="34" charset="0"/>
                <a:cs typeface="Arial" panose="020B0604020202020204" pitchFamily="34" charset="0"/>
              </a:rPr>
              <a:t>contre </a:t>
            </a:r>
          </a:p>
          <a:p>
            <a:pPr algn="ctr"/>
            <a:r>
              <a:rPr lang="fr-FR" sz="3600" b="1" cap="small" spc="100" dirty="0">
                <a:latin typeface="Arial" panose="020B0604020202020204" pitchFamily="34" charset="0"/>
                <a:cs typeface="Arial" panose="020B0604020202020204" pitchFamily="34" charset="0"/>
              </a:rPr>
              <a:t>la peur de la covid-19 </a:t>
            </a:r>
          </a:p>
        </p:txBody>
      </p:sp>
    </p:spTree>
    <p:extLst>
      <p:ext uri="{BB962C8B-B14F-4D97-AF65-F5344CB8AC3E}">
        <p14:creationId xmlns:p14="http://schemas.microsoft.com/office/powerpoint/2010/main" val="442277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6CB3F-3402-6844-9521-FCC7197D24CB}"/>
              </a:ext>
            </a:extLst>
          </p:cNvPr>
          <p:cNvSpPr>
            <a:spLocks noGrp="1"/>
          </p:cNvSpPr>
          <p:nvPr>
            <p:ph type="title"/>
          </p:nvPr>
        </p:nvSpPr>
        <p:spPr/>
        <p:txBody>
          <a:bodyPr/>
          <a:lstStyle/>
          <a:p>
            <a:r>
              <a:rPr lang="fr-FR" dirty="0" err="1"/>
              <a:t>Sonya</a:t>
            </a:r>
            <a:endParaRPr lang="fr-FR" dirty="0"/>
          </a:p>
        </p:txBody>
      </p:sp>
      <p:sp>
        <p:nvSpPr>
          <p:cNvPr id="3" name="Espace réservé du texte 2">
            <a:extLst>
              <a:ext uri="{FF2B5EF4-FFF2-40B4-BE49-F238E27FC236}">
                <a16:creationId xmlns:a16="http://schemas.microsoft.com/office/drawing/2014/main" id="{792B6B3E-7C28-9B45-9433-8767983FC2C1}"/>
              </a:ext>
            </a:extLst>
          </p:cNvPr>
          <p:cNvSpPr>
            <a:spLocks noGrp="1"/>
          </p:cNvSpPr>
          <p:nvPr>
            <p:ph type="body" sz="half" idx="2"/>
          </p:nvPr>
        </p:nvSpPr>
        <p:spPr/>
        <p:txBody>
          <a:bodyPr/>
          <a:lstStyle/>
          <a:p>
            <a:r>
              <a:rPr lang="fr-FR" dirty="0"/>
              <a:t>Figure 6 </a:t>
            </a:r>
          </a:p>
          <a:p>
            <a:r>
              <a:rPr lang="fr-FR" dirty="0"/>
              <a:t>Gouache aquarelle, papier métallisé </a:t>
            </a:r>
          </a:p>
          <a:p>
            <a:r>
              <a:rPr lang="fr-FR" dirty="0"/>
              <a:t>Le miroir </a:t>
            </a:r>
          </a:p>
          <a:p>
            <a:r>
              <a:rPr lang="fr-FR" dirty="0"/>
              <a:t>7 juin 2021 </a:t>
            </a:r>
          </a:p>
          <a:p>
            <a:r>
              <a:rPr lang="fr-FR" dirty="0"/>
              <a:t>21 x 29,7 cm</a:t>
            </a:r>
          </a:p>
        </p:txBody>
      </p:sp>
      <p:sp>
        <p:nvSpPr>
          <p:cNvPr id="4" name="Espace réservé du pied de page 3">
            <a:extLst>
              <a:ext uri="{FF2B5EF4-FFF2-40B4-BE49-F238E27FC236}">
                <a16:creationId xmlns:a16="http://schemas.microsoft.com/office/drawing/2014/main" id="{1C4144DB-8922-004A-9CF5-B735181FB95D}"/>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CAF29D4F-BA9E-AA41-8BBC-D91B0D819B18}"/>
              </a:ext>
            </a:extLst>
          </p:cNvPr>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8" name="Espace réservé pour une image  7">
            <a:extLst>
              <a:ext uri="{FF2B5EF4-FFF2-40B4-BE49-F238E27FC236}">
                <a16:creationId xmlns:a16="http://schemas.microsoft.com/office/drawing/2014/main" id="{F592C780-56A6-0042-9B61-C271EBF10CFC}"/>
              </a:ext>
            </a:extLst>
          </p:cNvPr>
          <p:cNvPicPr>
            <a:picLocks noGrp="1" noChangeAspect="1"/>
          </p:cNvPicPr>
          <p:nvPr>
            <p:ph type="pic" idx="13"/>
          </p:nvPr>
        </p:nvPicPr>
        <p:blipFill rotWithShape="1">
          <a:blip r:embed="rId2"/>
          <a:srcRect l="-4308" r="-4308"/>
          <a:stretch/>
        </p:blipFill>
        <p:spPr>
          <a:xfrm>
            <a:off x="736673" y="924699"/>
            <a:ext cx="6738782" cy="4565446"/>
          </a:xfrm>
        </p:spPr>
      </p:pic>
    </p:spTree>
    <p:extLst>
      <p:ext uri="{BB962C8B-B14F-4D97-AF65-F5344CB8AC3E}">
        <p14:creationId xmlns:p14="http://schemas.microsoft.com/office/powerpoint/2010/main" val="153250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35040-764F-E448-90F0-CDBDAF7BB7A4}"/>
              </a:ext>
            </a:extLst>
          </p:cNvPr>
          <p:cNvSpPr>
            <a:spLocks noGrp="1"/>
          </p:cNvSpPr>
          <p:nvPr>
            <p:ph type="title"/>
          </p:nvPr>
        </p:nvSpPr>
        <p:spPr/>
        <p:txBody>
          <a:bodyPr/>
          <a:lstStyle/>
          <a:p>
            <a:r>
              <a:rPr lang="fr-FR" dirty="0" err="1"/>
              <a:t>Sonya</a:t>
            </a:r>
            <a:r>
              <a:rPr lang="fr-FR" dirty="0"/>
              <a:t> – </a:t>
            </a:r>
            <a:r>
              <a:rPr lang="fr-FR" dirty="0">
                <a:effectLst/>
              </a:rPr>
              <a:t>Le miroir</a:t>
            </a:r>
            <a:endParaRPr lang="fr-FR" dirty="0"/>
          </a:p>
        </p:txBody>
      </p:sp>
      <p:sp>
        <p:nvSpPr>
          <p:cNvPr id="3" name="Espace réservé du contenu 2">
            <a:extLst>
              <a:ext uri="{FF2B5EF4-FFF2-40B4-BE49-F238E27FC236}">
                <a16:creationId xmlns:a16="http://schemas.microsoft.com/office/drawing/2014/main" id="{53CCE456-D665-AD4A-906F-594556307E24}"/>
              </a:ext>
            </a:extLst>
          </p:cNvPr>
          <p:cNvSpPr>
            <a:spLocks noGrp="1"/>
          </p:cNvSpPr>
          <p:nvPr>
            <p:ph idx="1"/>
          </p:nvPr>
        </p:nvSpPr>
        <p:spPr/>
        <p:txBody>
          <a:bodyPr>
            <a:normAutofit lnSpcReduction="10000"/>
          </a:bodyPr>
          <a:lstStyle/>
          <a:p>
            <a:r>
              <a:rPr lang="fr-FR" dirty="0"/>
              <a:t>1/ le miroir de soi et de chez soi, </a:t>
            </a:r>
            <a:r>
              <a:rPr lang="fr-FR" b="1" dirty="0"/>
              <a:t>de soi à soi</a:t>
            </a:r>
            <a:r>
              <a:rPr lang="fr-FR" dirty="0"/>
              <a:t> ; </a:t>
            </a:r>
          </a:p>
          <a:p>
            <a:r>
              <a:rPr lang="fr-FR" dirty="0"/>
              <a:t>2/ le miroir transférentiel qui est le miroir de la relation, </a:t>
            </a:r>
            <a:r>
              <a:rPr lang="fr-FR" b="1" dirty="0"/>
              <a:t>de soi à l’autre</a:t>
            </a:r>
            <a:r>
              <a:rPr lang="fr-FR" dirty="0"/>
              <a:t> ; </a:t>
            </a:r>
          </a:p>
          <a:p>
            <a:r>
              <a:rPr lang="fr-FR" dirty="0"/>
              <a:t>3/ avec la relation on a aussi sa propre image qui est réfléchie est révélée par le processus créatif, </a:t>
            </a:r>
            <a:r>
              <a:rPr lang="fr-FR" b="1" dirty="0"/>
              <a:t>de l’autre à soi</a:t>
            </a:r>
            <a:r>
              <a:rPr lang="fr-FR" dirty="0"/>
              <a:t>.</a:t>
            </a:r>
          </a:p>
          <a:p>
            <a:endParaRPr lang="fr-FR" dirty="0"/>
          </a:p>
          <a:p>
            <a:r>
              <a:rPr lang="fr-FR" dirty="0"/>
              <a:t>En référence à Winnicott avec le visage de la mère (1970). Lacan nous permet de nous voir (1949) « Le stade du miroir comme formateur de la fonction du Je telle qu'elle nous est révélée dans l'expérience psychanalytique ».</a:t>
            </a:r>
          </a:p>
          <a:p>
            <a:endParaRPr lang="fr-FR" dirty="0"/>
          </a:p>
          <a:p>
            <a:endParaRPr lang="fr-FR" dirty="0"/>
          </a:p>
        </p:txBody>
      </p:sp>
      <p:sp>
        <p:nvSpPr>
          <p:cNvPr id="4" name="Espace réservé du pied de page 3">
            <a:extLst>
              <a:ext uri="{FF2B5EF4-FFF2-40B4-BE49-F238E27FC236}">
                <a16:creationId xmlns:a16="http://schemas.microsoft.com/office/drawing/2014/main" id="{908B0707-A501-5442-B004-F62030A3E6BD}"/>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D351FD10-CA8C-C74A-9095-79AFBBBA5B2C}"/>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6" name="Espace réservé du contenu 5">
            <a:extLst>
              <a:ext uri="{FF2B5EF4-FFF2-40B4-BE49-F238E27FC236}">
                <a16:creationId xmlns:a16="http://schemas.microsoft.com/office/drawing/2014/main" id="{C691639B-027A-6C41-A49D-083E1C5274AC}"/>
              </a:ext>
            </a:extLst>
          </p:cNvPr>
          <p:cNvSpPr>
            <a:spLocks noGrp="1"/>
          </p:cNvSpPr>
          <p:nvPr>
            <p:ph idx="13"/>
          </p:nvPr>
        </p:nvSpPr>
        <p:spPr/>
        <p:txBody>
          <a:bodyPr>
            <a:normAutofit fontScale="85000" lnSpcReduction="10000"/>
          </a:bodyPr>
          <a:lstStyle/>
          <a:p>
            <a:r>
              <a:rPr lang="fr-FR" dirty="0"/>
              <a:t>44 ans, créatrice textile </a:t>
            </a:r>
            <a:r>
              <a:rPr lang="fr-FR" i="1" dirty="0"/>
              <a:t>–</a:t>
            </a:r>
            <a:r>
              <a:rPr lang="fr-FR" dirty="0"/>
              <a:t> </a:t>
            </a:r>
            <a:r>
              <a:rPr lang="fr-FR" b="1" i="1" dirty="0"/>
              <a:t>Figure 6</a:t>
            </a:r>
            <a:r>
              <a:rPr lang="fr-FR" i="1" dirty="0"/>
              <a:t> : Gouache aquarelle, papier métallisé – Le miroir – 7 juin 2021 – 21 x 29,7 cm</a:t>
            </a:r>
          </a:p>
          <a:p>
            <a:endParaRPr lang="fr-FR" dirty="0"/>
          </a:p>
        </p:txBody>
      </p:sp>
    </p:spTree>
    <p:extLst>
      <p:ext uri="{BB962C8B-B14F-4D97-AF65-F5344CB8AC3E}">
        <p14:creationId xmlns:p14="http://schemas.microsoft.com/office/powerpoint/2010/main" val="197281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C6D02-30E5-5248-83F2-1A24EAD48E9D}"/>
              </a:ext>
            </a:extLst>
          </p:cNvPr>
          <p:cNvSpPr>
            <a:spLocks noGrp="1"/>
          </p:cNvSpPr>
          <p:nvPr>
            <p:ph type="title"/>
          </p:nvPr>
        </p:nvSpPr>
        <p:spPr/>
        <p:txBody>
          <a:bodyPr/>
          <a:lstStyle/>
          <a:p>
            <a:r>
              <a:rPr lang="fr-FR" dirty="0"/>
              <a:t>Mika</a:t>
            </a:r>
          </a:p>
        </p:txBody>
      </p:sp>
      <p:sp>
        <p:nvSpPr>
          <p:cNvPr id="3" name="Espace réservé du texte 2">
            <a:extLst>
              <a:ext uri="{FF2B5EF4-FFF2-40B4-BE49-F238E27FC236}">
                <a16:creationId xmlns:a16="http://schemas.microsoft.com/office/drawing/2014/main" id="{E18A0786-B8C9-3D4C-866D-8EB17BD2A10F}"/>
              </a:ext>
            </a:extLst>
          </p:cNvPr>
          <p:cNvSpPr>
            <a:spLocks noGrp="1"/>
          </p:cNvSpPr>
          <p:nvPr>
            <p:ph type="body" sz="half" idx="2"/>
          </p:nvPr>
        </p:nvSpPr>
        <p:spPr/>
        <p:txBody>
          <a:bodyPr/>
          <a:lstStyle/>
          <a:p>
            <a:r>
              <a:rPr lang="fr-FR" dirty="0"/>
              <a:t>Figure 6 : </a:t>
            </a:r>
          </a:p>
          <a:p>
            <a:r>
              <a:rPr lang="fr-FR" dirty="0"/>
              <a:t>Acrylique au doigt sur fond noir </a:t>
            </a:r>
          </a:p>
          <a:p>
            <a:r>
              <a:rPr lang="fr-FR" dirty="0"/>
              <a:t>Un espace-temps dématérialisé </a:t>
            </a:r>
          </a:p>
          <a:p>
            <a:r>
              <a:rPr lang="fr-FR" dirty="0"/>
              <a:t>20 juillet 2021 </a:t>
            </a:r>
          </a:p>
          <a:p>
            <a:r>
              <a:rPr lang="fr-FR" dirty="0"/>
              <a:t>21 x 29,7 cm</a:t>
            </a:r>
          </a:p>
          <a:p>
            <a:endParaRPr lang="fr-FR" dirty="0"/>
          </a:p>
        </p:txBody>
      </p:sp>
      <p:sp>
        <p:nvSpPr>
          <p:cNvPr id="4" name="Espace réservé du pied de page 3">
            <a:extLst>
              <a:ext uri="{FF2B5EF4-FFF2-40B4-BE49-F238E27FC236}">
                <a16:creationId xmlns:a16="http://schemas.microsoft.com/office/drawing/2014/main" id="{0E7AD3E3-1AD7-5A40-8814-2827CD0934EC}"/>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8127D380-3F82-AE4A-A4BC-60BC0E71D04D}"/>
              </a:ext>
            </a:extLst>
          </p:cNvPr>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8" name="Espace réservé pour une image  7" descr="Une image contenant texte&#10;&#10;Description générée automatiquement">
            <a:extLst>
              <a:ext uri="{FF2B5EF4-FFF2-40B4-BE49-F238E27FC236}">
                <a16:creationId xmlns:a16="http://schemas.microsoft.com/office/drawing/2014/main" id="{808CA5EA-439F-8F46-9949-E00FE73F4929}"/>
              </a:ext>
            </a:extLst>
          </p:cNvPr>
          <p:cNvPicPr>
            <a:picLocks noGrp="1" noChangeAspect="1"/>
          </p:cNvPicPr>
          <p:nvPr>
            <p:ph type="pic" idx="13"/>
          </p:nvPr>
        </p:nvPicPr>
        <p:blipFill rotWithShape="1">
          <a:blip r:embed="rId2"/>
          <a:srcRect l="-1716" r="-1716"/>
          <a:stretch/>
        </p:blipFill>
        <p:spPr>
          <a:xfrm>
            <a:off x="719328" y="792724"/>
            <a:ext cx="6745209" cy="4637115"/>
          </a:xfrm>
        </p:spPr>
      </p:pic>
    </p:spTree>
    <p:extLst>
      <p:ext uri="{BB962C8B-B14F-4D97-AF65-F5344CB8AC3E}">
        <p14:creationId xmlns:p14="http://schemas.microsoft.com/office/powerpoint/2010/main" val="209222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7B0D5-A06E-2441-8C82-BADA9D576EFA}"/>
              </a:ext>
            </a:extLst>
          </p:cNvPr>
          <p:cNvSpPr>
            <a:spLocks noGrp="1"/>
          </p:cNvSpPr>
          <p:nvPr>
            <p:ph type="title"/>
          </p:nvPr>
        </p:nvSpPr>
        <p:spPr/>
        <p:txBody>
          <a:bodyPr>
            <a:normAutofit fontScale="90000"/>
          </a:bodyPr>
          <a:lstStyle/>
          <a:p>
            <a:r>
              <a:rPr lang="fr-FR" spc="90" dirty="0"/>
              <a:t>Mika – Un </a:t>
            </a:r>
            <a:r>
              <a:rPr lang="fr-FR" spc="90" dirty="0">
                <a:solidFill>
                  <a:schemeClr val="bg1"/>
                </a:solidFill>
              </a:rPr>
              <a:t>espace-temps</a:t>
            </a:r>
            <a:r>
              <a:rPr lang="fr-FR" spc="90" dirty="0"/>
              <a:t> dématérialisé</a:t>
            </a:r>
          </a:p>
        </p:txBody>
      </p:sp>
      <p:sp>
        <p:nvSpPr>
          <p:cNvPr id="3" name="Espace réservé du contenu 2">
            <a:extLst>
              <a:ext uri="{FF2B5EF4-FFF2-40B4-BE49-F238E27FC236}">
                <a16:creationId xmlns:a16="http://schemas.microsoft.com/office/drawing/2014/main" id="{997C55AE-5058-1C46-B57E-8095D78B758A}"/>
              </a:ext>
            </a:extLst>
          </p:cNvPr>
          <p:cNvSpPr>
            <a:spLocks noGrp="1"/>
          </p:cNvSpPr>
          <p:nvPr>
            <p:ph idx="1"/>
          </p:nvPr>
        </p:nvSpPr>
        <p:spPr>
          <a:xfrm>
            <a:off x="1066800" y="2901696"/>
            <a:ext cx="10058400" cy="2664778"/>
          </a:xfrm>
        </p:spPr>
        <p:txBody>
          <a:bodyPr/>
          <a:lstStyle/>
          <a:p>
            <a:pPr>
              <a:lnSpc>
                <a:spcPts val="2360"/>
              </a:lnSpc>
            </a:pPr>
            <a:r>
              <a:rPr lang="fr-FR" dirty="0"/>
              <a:t>Il habite à La Réunion et nous ne sommes pas dans le même espace-temps. Chacun est dans son réel et dans un espace dématérialisé.</a:t>
            </a:r>
          </a:p>
          <a:p>
            <a:pPr>
              <a:lnSpc>
                <a:spcPts val="2360"/>
              </a:lnSpc>
            </a:pPr>
            <a:r>
              <a:rPr lang="fr-FR" dirty="0"/>
              <a:t>« Le fait qu’il n’y ait plus de corps, reste gênant pour moi qui suis habitué à rencontrer les personnes physiquement. Mon habitude de voir la personne et de la sentir fait que la privation m’entraine vers une abstraction de l’art-thérapeute. »</a:t>
            </a:r>
          </a:p>
          <a:p>
            <a:pPr>
              <a:lnSpc>
                <a:spcPts val="2360"/>
              </a:lnSpc>
            </a:pPr>
            <a:r>
              <a:rPr lang="fr-FR" dirty="0"/>
              <a:t>Le processus s’est fait au doigt tel que dans l’espace de jeu Winnicott (1975).</a:t>
            </a:r>
          </a:p>
        </p:txBody>
      </p:sp>
      <p:sp>
        <p:nvSpPr>
          <p:cNvPr id="4" name="Espace réservé du pied de page 3">
            <a:extLst>
              <a:ext uri="{FF2B5EF4-FFF2-40B4-BE49-F238E27FC236}">
                <a16:creationId xmlns:a16="http://schemas.microsoft.com/office/drawing/2014/main" id="{4B6F60F2-0CE6-2646-9A80-3C90BEEA5254}"/>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20DA8B4F-D7A4-C746-82BE-DCAF527799CB}"/>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
        <p:nvSpPr>
          <p:cNvPr id="6" name="Espace réservé du contenu 5">
            <a:extLst>
              <a:ext uri="{FF2B5EF4-FFF2-40B4-BE49-F238E27FC236}">
                <a16:creationId xmlns:a16="http://schemas.microsoft.com/office/drawing/2014/main" id="{0D4B7623-A12A-404B-AB05-2C94F8B8151B}"/>
              </a:ext>
            </a:extLst>
          </p:cNvPr>
          <p:cNvSpPr>
            <a:spLocks noGrp="1"/>
          </p:cNvSpPr>
          <p:nvPr>
            <p:ph idx="13"/>
          </p:nvPr>
        </p:nvSpPr>
        <p:spPr/>
        <p:txBody>
          <a:bodyPr>
            <a:normAutofit/>
          </a:bodyPr>
          <a:lstStyle/>
          <a:p>
            <a:r>
              <a:rPr lang="fr-FR" b="1" i="1" dirty="0"/>
              <a:t>Figure 6</a:t>
            </a:r>
            <a:r>
              <a:rPr lang="fr-FR" i="1" dirty="0"/>
              <a:t> : Acrylique au doigt sur fond noir –20 juillet 2021 – 21 x 29,7 cm</a:t>
            </a:r>
          </a:p>
        </p:txBody>
      </p:sp>
    </p:spTree>
    <p:extLst>
      <p:ext uri="{BB962C8B-B14F-4D97-AF65-F5344CB8AC3E}">
        <p14:creationId xmlns:p14="http://schemas.microsoft.com/office/powerpoint/2010/main" val="26538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E200C-0DD8-144A-8DD3-867C48DD9FC0}"/>
              </a:ext>
            </a:extLst>
          </p:cNvPr>
          <p:cNvSpPr>
            <a:spLocks noGrp="1"/>
          </p:cNvSpPr>
          <p:nvPr>
            <p:ph type="title"/>
          </p:nvPr>
        </p:nvSpPr>
        <p:spPr/>
        <p:txBody>
          <a:bodyPr/>
          <a:lstStyle/>
          <a:p>
            <a:r>
              <a:rPr lang="fr-FR" dirty="0" err="1"/>
              <a:t>Manouelle</a:t>
            </a:r>
            <a:endParaRPr lang="fr-FR" dirty="0"/>
          </a:p>
        </p:txBody>
      </p:sp>
      <p:sp>
        <p:nvSpPr>
          <p:cNvPr id="3" name="Espace réservé du texte 2">
            <a:extLst>
              <a:ext uri="{FF2B5EF4-FFF2-40B4-BE49-F238E27FC236}">
                <a16:creationId xmlns:a16="http://schemas.microsoft.com/office/drawing/2014/main" id="{F9D0FA87-75A5-EE41-B157-7B53FD7A3A99}"/>
              </a:ext>
            </a:extLst>
          </p:cNvPr>
          <p:cNvSpPr>
            <a:spLocks noGrp="1"/>
          </p:cNvSpPr>
          <p:nvPr>
            <p:ph type="body" sz="half" idx="2"/>
          </p:nvPr>
        </p:nvSpPr>
        <p:spPr/>
        <p:txBody>
          <a:bodyPr/>
          <a:lstStyle/>
          <a:p>
            <a:r>
              <a:rPr lang="fr-FR" i="1" dirty="0"/>
              <a:t>Figure 7 :– 3D </a:t>
            </a:r>
          </a:p>
          <a:p>
            <a:r>
              <a:rPr lang="fr-FR" i="1" dirty="0"/>
              <a:t>Entre-deux</a:t>
            </a:r>
          </a:p>
          <a:p>
            <a:r>
              <a:rPr lang="fr-FR" i="1" dirty="0"/>
              <a:t>7 juillet 2021</a:t>
            </a:r>
          </a:p>
          <a:p>
            <a:r>
              <a:rPr lang="fr-FR" i="1" dirty="0"/>
              <a:t>L 26cm x H 24cm x </a:t>
            </a:r>
          </a:p>
          <a:p>
            <a:r>
              <a:rPr lang="fr-FR" i="1" dirty="0"/>
              <a:t>P 24cm</a:t>
            </a:r>
          </a:p>
          <a:p>
            <a:endParaRPr lang="fr-FR" dirty="0"/>
          </a:p>
        </p:txBody>
      </p:sp>
      <p:sp>
        <p:nvSpPr>
          <p:cNvPr id="4" name="Espace réservé du pied de page 3">
            <a:extLst>
              <a:ext uri="{FF2B5EF4-FFF2-40B4-BE49-F238E27FC236}">
                <a16:creationId xmlns:a16="http://schemas.microsoft.com/office/drawing/2014/main" id="{033F73CF-C211-CE4E-ADC2-BE01CDDDA311}"/>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EC555DDA-E0E4-3847-B30B-3C1CC55FD407}"/>
              </a:ext>
            </a:extLst>
          </p:cNvPr>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8" name="Espace réservé pour une image  7" descr="Une image contenant texte, plancher, intérieur&#10;&#10;Description générée automatiquement">
            <a:extLst>
              <a:ext uri="{FF2B5EF4-FFF2-40B4-BE49-F238E27FC236}">
                <a16:creationId xmlns:a16="http://schemas.microsoft.com/office/drawing/2014/main" id="{2CF414F1-849D-6742-8287-0D5471E94CA5}"/>
              </a:ext>
            </a:extLst>
          </p:cNvPr>
          <p:cNvPicPr>
            <a:picLocks noGrp="1" noChangeAspect="1"/>
          </p:cNvPicPr>
          <p:nvPr>
            <p:ph type="pic" idx="13"/>
          </p:nvPr>
        </p:nvPicPr>
        <p:blipFill rotWithShape="1">
          <a:blip r:embed="rId2"/>
          <a:srcRect l="-25118" r="-25118"/>
          <a:stretch/>
        </p:blipFill>
        <p:spPr/>
      </p:pic>
    </p:spTree>
    <p:extLst>
      <p:ext uri="{BB962C8B-B14F-4D97-AF65-F5344CB8AC3E}">
        <p14:creationId xmlns:p14="http://schemas.microsoft.com/office/powerpoint/2010/main" val="206704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C0330-3898-0247-9BD6-78F65AFC30DF}"/>
              </a:ext>
            </a:extLst>
          </p:cNvPr>
          <p:cNvSpPr>
            <a:spLocks noGrp="1"/>
          </p:cNvSpPr>
          <p:nvPr>
            <p:ph type="title"/>
          </p:nvPr>
        </p:nvSpPr>
        <p:spPr/>
        <p:txBody>
          <a:bodyPr/>
          <a:lstStyle/>
          <a:p>
            <a:r>
              <a:rPr lang="fr-FR" dirty="0" err="1"/>
              <a:t>Manouelle</a:t>
            </a:r>
            <a:r>
              <a:rPr lang="fr-FR" dirty="0"/>
              <a:t> – </a:t>
            </a:r>
            <a:r>
              <a:rPr lang="fr-FR" dirty="0">
                <a:solidFill>
                  <a:schemeClr val="bg1"/>
                </a:solidFill>
              </a:rPr>
              <a:t>Entre-deux</a:t>
            </a:r>
            <a:r>
              <a:rPr lang="fr-FR" dirty="0"/>
              <a:t> </a:t>
            </a:r>
          </a:p>
        </p:txBody>
      </p:sp>
      <p:sp>
        <p:nvSpPr>
          <p:cNvPr id="3" name="Espace réservé du contenu 2">
            <a:extLst>
              <a:ext uri="{FF2B5EF4-FFF2-40B4-BE49-F238E27FC236}">
                <a16:creationId xmlns:a16="http://schemas.microsoft.com/office/drawing/2014/main" id="{107084C2-803A-094C-B86E-6E635E4353BF}"/>
              </a:ext>
            </a:extLst>
          </p:cNvPr>
          <p:cNvSpPr>
            <a:spLocks noGrp="1"/>
          </p:cNvSpPr>
          <p:nvPr>
            <p:ph idx="1"/>
          </p:nvPr>
        </p:nvSpPr>
        <p:spPr>
          <a:xfrm>
            <a:off x="1066801" y="2901696"/>
            <a:ext cx="4466734" cy="3133344"/>
          </a:xfrm>
        </p:spPr>
        <p:txBody>
          <a:bodyPr numCol="1">
            <a:normAutofit/>
          </a:bodyPr>
          <a:lstStyle/>
          <a:p>
            <a:pPr marL="0" indent="0">
              <a:lnSpc>
                <a:spcPts val="2260"/>
              </a:lnSpc>
              <a:buNone/>
            </a:pPr>
            <a:r>
              <a:rPr lang="fr-FR" sz="1900" dirty="0"/>
              <a:t>Pour </a:t>
            </a:r>
            <a:r>
              <a:rPr lang="fr-FR" sz="1900" dirty="0" err="1"/>
              <a:t>Manouelle</a:t>
            </a:r>
            <a:r>
              <a:rPr lang="fr-FR" sz="1900" dirty="0"/>
              <a:t>, en Covid-19 long, qui a été infectée, lors du premier confinement, sur son lieu de travail, les séances en </a:t>
            </a:r>
            <a:r>
              <a:rPr lang="fr-FR" sz="1900" dirty="0" err="1"/>
              <a:t>visio</a:t>
            </a:r>
            <a:r>
              <a:rPr lang="fr-FR" sz="1900" dirty="0"/>
              <a:t>-consultation lui ont permis de se remettre en mouvement. Pour elle, il n’est « pas question de mettre de visage ou de corps, ce n’est pas le propos en distanciel. »</a:t>
            </a:r>
          </a:p>
        </p:txBody>
      </p:sp>
      <p:sp>
        <p:nvSpPr>
          <p:cNvPr id="4" name="Espace réservé du pied de page 3">
            <a:extLst>
              <a:ext uri="{FF2B5EF4-FFF2-40B4-BE49-F238E27FC236}">
                <a16:creationId xmlns:a16="http://schemas.microsoft.com/office/drawing/2014/main" id="{D345D104-972F-8941-8701-23D16523A38E}"/>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9A03FA8B-E9A6-EC4A-894B-B1F7CFB6E340}"/>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
        <p:nvSpPr>
          <p:cNvPr id="6" name="Espace réservé du contenu 5">
            <a:extLst>
              <a:ext uri="{FF2B5EF4-FFF2-40B4-BE49-F238E27FC236}">
                <a16:creationId xmlns:a16="http://schemas.microsoft.com/office/drawing/2014/main" id="{7AC866EB-EA98-7F45-A3BB-55B3A8F8D398}"/>
              </a:ext>
            </a:extLst>
          </p:cNvPr>
          <p:cNvSpPr>
            <a:spLocks noGrp="1"/>
          </p:cNvSpPr>
          <p:nvPr>
            <p:ph idx="13"/>
          </p:nvPr>
        </p:nvSpPr>
        <p:spPr/>
        <p:txBody>
          <a:bodyPr>
            <a:normAutofit fontScale="92500"/>
          </a:bodyPr>
          <a:lstStyle/>
          <a:p>
            <a:r>
              <a:rPr lang="fr-FR" i="1" dirty="0"/>
              <a:t>50 ans – Art-thérapeute en institution – </a:t>
            </a:r>
            <a:r>
              <a:rPr lang="fr-FR" b="1" i="1" dirty="0"/>
              <a:t>Figure 7 : </a:t>
            </a:r>
            <a:r>
              <a:rPr lang="fr-FR" i="1" dirty="0"/>
              <a:t>3D – 7 juillet 2021 – L 26cm x H 24cm x P 24cm</a:t>
            </a:r>
          </a:p>
          <a:p>
            <a:endParaRPr lang="fr-FR" dirty="0"/>
          </a:p>
        </p:txBody>
      </p:sp>
      <p:sp>
        <p:nvSpPr>
          <p:cNvPr id="7" name="ZoneTexte 6">
            <a:extLst>
              <a:ext uri="{FF2B5EF4-FFF2-40B4-BE49-F238E27FC236}">
                <a16:creationId xmlns:a16="http://schemas.microsoft.com/office/drawing/2014/main" id="{A06FD96C-9932-FCE2-4A42-C6D7D34B347F}"/>
              </a:ext>
            </a:extLst>
          </p:cNvPr>
          <p:cNvSpPr txBox="1"/>
          <p:nvPr/>
        </p:nvSpPr>
        <p:spPr>
          <a:xfrm>
            <a:off x="5825765" y="2901696"/>
            <a:ext cx="5299434" cy="2844368"/>
          </a:xfrm>
          <a:prstGeom prst="rect">
            <a:avLst/>
          </a:prstGeom>
          <a:noFill/>
        </p:spPr>
        <p:txBody>
          <a:bodyPr wrap="square" rtlCol="0">
            <a:spAutoFit/>
          </a:bodyPr>
          <a:lstStyle/>
          <a:p>
            <a:pPr defTabSz="914400">
              <a:lnSpc>
                <a:spcPts val="2260"/>
              </a:lnSpc>
              <a:spcBef>
                <a:spcPts val="900"/>
              </a:spcBef>
              <a:buClr>
                <a:schemeClr val="bg1"/>
              </a:buClr>
              <a:buSzPct val="130000"/>
            </a:pPr>
            <a:r>
              <a:rPr lang="fr-FR" dirty="0">
                <a:latin typeface="Arial" panose="020B0604020202020204" pitchFamily="34" charset="0"/>
                <a:cs typeface="Arial" panose="020B0604020202020204" pitchFamily="34" charset="0"/>
              </a:rPr>
              <a:t>« Par le biais de nos écrans, nous pouvons nous retrouver malgré la distance qui nous sépare.  </a:t>
            </a:r>
          </a:p>
          <a:p>
            <a:pPr defTabSz="914400">
              <a:lnSpc>
                <a:spcPts val="2260"/>
              </a:lnSpc>
              <a:spcBef>
                <a:spcPts val="900"/>
              </a:spcBef>
              <a:buClr>
                <a:schemeClr val="bg1"/>
              </a:buClr>
              <a:buSzPct val="130000"/>
            </a:pPr>
            <a:r>
              <a:rPr lang="fr-FR" dirty="0">
                <a:latin typeface="Arial" panose="020B0604020202020204" pitchFamily="34" charset="0"/>
                <a:cs typeface="Arial" panose="020B0604020202020204" pitchFamily="34" charset="0"/>
              </a:rPr>
              <a:t>J'ai cherché à représenter l'espace de ma pièce, habité par la voix de l'art-thérapeute. Un cadre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fermé et sécurisant. Cet espace permet que les choses se transforment. J'ai dédoublé les lettres de ENTRE-DEUX, en créant des ouvertures pour que le regard puis passer. »</a:t>
            </a:r>
          </a:p>
          <a:p>
            <a:endParaRPr lang="fr-FR" dirty="0"/>
          </a:p>
        </p:txBody>
      </p:sp>
    </p:spTree>
    <p:extLst>
      <p:ext uri="{BB962C8B-B14F-4D97-AF65-F5344CB8AC3E}">
        <p14:creationId xmlns:p14="http://schemas.microsoft.com/office/powerpoint/2010/main" val="2175844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D37C3-8827-E048-845A-79D31D6E6D3D}"/>
              </a:ext>
            </a:extLst>
          </p:cNvPr>
          <p:cNvSpPr>
            <a:spLocks noGrp="1"/>
          </p:cNvSpPr>
          <p:nvPr>
            <p:ph type="title"/>
          </p:nvPr>
        </p:nvSpPr>
        <p:spPr/>
        <p:txBody>
          <a:bodyPr/>
          <a:lstStyle/>
          <a:p>
            <a:r>
              <a:rPr lang="fr-FR" dirty="0" err="1"/>
              <a:t>Sof</a:t>
            </a:r>
            <a:endParaRPr lang="fr-FR" dirty="0"/>
          </a:p>
        </p:txBody>
      </p:sp>
      <p:sp>
        <p:nvSpPr>
          <p:cNvPr id="3" name="Espace réservé du texte 2">
            <a:extLst>
              <a:ext uri="{FF2B5EF4-FFF2-40B4-BE49-F238E27FC236}">
                <a16:creationId xmlns:a16="http://schemas.microsoft.com/office/drawing/2014/main" id="{141AF78B-88C5-D141-8BBB-F78C0777D90B}"/>
              </a:ext>
            </a:extLst>
          </p:cNvPr>
          <p:cNvSpPr>
            <a:spLocks noGrp="1"/>
          </p:cNvSpPr>
          <p:nvPr>
            <p:ph type="body" sz="half" idx="2"/>
          </p:nvPr>
        </p:nvSpPr>
        <p:spPr/>
        <p:txBody>
          <a:bodyPr/>
          <a:lstStyle/>
          <a:p>
            <a:r>
              <a:rPr lang="fr-FR" dirty="0">
                <a:effectLst>
                  <a:outerShdw blurRad="50800" dist="63500" algn="l" rotWithShape="0">
                    <a:prstClr val="black">
                      <a:alpha val="40000"/>
                    </a:prstClr>
                  </a:outerShdw>
                </a:effectLst>
              </a:rPr>
              <a:t>Figure 8 : </a:t>
            </a:r>
          </a:p>
          <a:p>
            <a:r>
              <a:rPr lang="fr-FR" dirty="0">
                <a:effectLst>
                  <a:outerShdw blurRad="50800" dist="63500" algn="l" rotWithShape="0">
                    <a:prstClr val="black">
                      <a:alpha val="40000"/>
                    </a:prstClr>
                  </a:outerShdw>
                </a:effectLst>
              </a:rPr>
              <a:t>Photomontage, dessin, aquarelle, lettrage et collage </a:t>
            </a:r>
          </a:p>
          <a:p>
            <a:r>
              <a:rPr lang="fr-FR" dirty="0">
                <a:effectLst>
                  <a:outerShdw blurRad="50800" dist="63500" algn="l" rotWithShape="0">
                    <a:prstClr val="black">
                      <a:alpha val="40000"/>
                    </a:prstClr>
                  </a:outerShdw>
                </a:effectLst>
              </a:rPr>
              <a:t>Ce que je donne à voir </a:t>
            </a:r>
          </a:p>
          <a:p>
            <a:r>
              <a:rPr lang="fr-FR" dirty="0">
                <a:effectLst>
                  <a:outerShdw blurRad="50800" dist="63500" algn="l" rotWithShape="0">
                    <a:prstClr val="black">
                      <a:alpha val="40000"/>
                    </a:prstClr>
                  </a:outerShdw>
                </a:effectLst>
              </a:rPr>
              <a:t>13 juillet 2020 </a:t>
            </a:r>
          </a:p>
          <a:p>
            <a:r>
              <a:rPr lang="fr-FR" dirty="0">
                <a:effectLst>
                  <a:outerShdw blurRad="50800" dist="63500" algn="l" rotWithShape="0">
                    <a:prstClr val="black">
                      <a:alpha val="40000"/>
                    </a:prstClr>
                  </a:outerShdw>
                </a:effectLst>
              </a:rPr>
              <a:t>29,7x 42 cm</a:t>
            </a:r>
          </a:p>
          <a:p>
            <a:endParaRPr lang="fr-FR" dirty="0"/>
          </a:p>
        </p:txBody>
      </p:sp>
      <p:sp>
        <p:nvSpPr>
          <p:cNvPr id="4" name="Espace réservé du pied de page 3">
            <a:extLst>
              <a:ext uri="{FF2B5EF4-FFF2-40B4-BE49-F238E27FC236}">
                <a16:creationId xmlns:a16="http://schemas.microsoft.com/office/drawing/2014/main" id="{8762D5FF-F15C-4F4B-9223-F2DCC6DB3C5B}"/>
              </a:ext>
            </a:extLst>
          </p:cNvPr>
          <p:cNvSpPr>
            <a:spLocks noGrp="1"/>
          </p:cNvSpPr>
          <p:nvPr>
            <p:ph type="ftr" sz="quarter" idx="11"/>
          </p:nvPr>
        </p:nvSpPr>
        <p:spPr/>
        <p:txBody>
          <a:bodyPr/>
          <a:lstStyle/>
          <a:p>
            <a:pPr algn="ctr"/>
            <a:r>
              <a:rPr lang="fr-FR" b="1" spc="100">
                <a:solidFill>
                  <a:srgbClr val="C00000"/>
                </a:solidFill>
                <a:effectLst/>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A319ADB6-3B17-6C4A-AF54-FEE4044DC65B}"/>
              </a:ext>
            </a:extLst>
          </p:cNvPr>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8" name="Espace réservé pour une image  7">
            <a:extLst>
              <a:ext uri="{FF2B5EF4-FFF2-40B4-BE49-F238E27FC236}">
                <a16:creationId xmlns:a16="http://schemas.microsoft.com/office/drawing/2014/main" id="{5D3B4EB9-86ED-4745-94F7-5AE8457D8435}"/>
              </a:ext>
            </a:extLst>
          </p:cNvPr>
          <p:cNvPicPr>
            <a:picLocks noGrp="1" noChangeAspect="1"/>
          </p:cNvPicPr>
          <p:nvPr>
            <p:ph type="pic" idx="13"/>
          </p:nvPr>
        </p:nvPicPr>
        <p:blipFill rotWithShape="1">
          <a:blip r:embed="rId2"/>
          <a:srcRect t="-5438" b="-5438"/>
          <a:stretch/>
        </p:blipFill>
        <p:spPr>
          <a:xfrm>
            <a:off x="864973" y="792724"/>
            <a:ext cx="6142012" cy="4523994"/>
          </a:xfrm>
        </p:spPr>
      </p:pic>
    </p:spTree>
    <p:extLst>
      <p:ext uri="{BB962C8B-B14F-4D97-AF65-F5344CB8AC3E}">
        <p14:creationId xmlns:p14="http://schemas.microsoft.com/office/powerpoint/2010/main" val="154583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07DDC-5ED9-F944-95AF-A30FE3BEB285}"/>
              </a:ext>
            </a:extLst>
          </p:cNvPr>
          <p:cNvSpPr>
            <a:spLocks noGrp="1"/>
          </p:cNvSpPr>
          <p:nvPr>
            <p:ph type="title"/>
          </p:nvPr>
        </p:nvSpPr>
        <p:spPr/>
        <p:txBody>
          <a:bodyPr/>
          <a:lstStyle/>
          <a:p>
            <a:r>
              <a:rPr lang="fr-FR" dirty="0" err="1"/>
              <a:t>Sof</a:t>
            </a:r>
            <a:r>
              <a:rPr lang="fr-FR" dirty="0"/>
              <a:t> –Ce que je donne à voir </a:t>
            </a:r>
          </a:p>
        </p:txBody>
      </p:sp>
      <p:sp>
        <p:nvSpPr>
          <p:cNvPr id="3" name="Espace réservé du contenu 2">
            <a:extLst>
              <a:ext uri="{FF2B5EF4-FFF2-40B4-BE49-F238E27FC236}">
                <a16:creationId xmlns:a16="http://schemas.microsoft.com/office/drawing/2014/main" id="{BBAD6FEB-7E4B-C84C-B815-909788E3D212}"/>
              </a:ext>
            </a:extLst>
          </p:cNvPr>
          <p:cNvSpPr>
            <a:spLocks noGrp="1"/>
          </p:cNvSpPr>
          <p:nvPr>
            <p:ph idx="1"/>
          </p:nvPr>
        </p:nvSpPr>
        <p:spPr>
          <a:xfrm>
            <a:off x="1066800" y="2901696"/>
            <a:ext cx="10058400" cy="2980630"/>
          </a:xfrm>
        </p:spPr>
        <p:txBody>
          <a:bodyPr>
            <a:normAutofit/>
          </a:bodyPr>
          <a:lstStyle/>
          <a:p>
            <a:pPr>
              <a:lnSpc>
                <a:spcPts val="2240"/>
              </a:lnSpc>
            </a:pPr>
            <a:r>
              <a:rPr lang="fr-FR" dirty="0" err="1"/>
              <a:t>Sof</a:t>
            </a:r>
            <a:r>
              <a:rPr lang="fr-FR" dirty="0"/>
              <a:t> s’est penchée sur cette question en tant qu’art-thérapeute et personne‑contrôle pour cette étude : « Ce lieu d’échange que devient l’écran n’a rien d’anodin… et l’on doit en permanence veiller à ce que l’on donne à voir durant ces séances qui perdent de leur neutralité. Et tout le monde sait que la neutralité fait partie des quatre accords de l’art-thérapeute que je suis, et que je les revendique avec véhémence : neutralité, bientraitance, écoute et congruence pour ceux qui ont des difficultés à suivre… Alors que faire ? »</a:t>
            </a:r>
          </a:p>
          <a:p>
            <a:pPr>
              <a:lnSpc>
                <a:spcPts val="2240"/>
              </a:lnSpc>
            </a:pPr>
            <a:r>
              <a:rPr lang="fr-FR" dirty="0"/>
              <a:t>Finalement, en ouvrant sur l’espace privé de l’art-thérapeute, l’écran donnerait à voir un peu plus de son intimité que la neutralité en présentiel. Est-ce cela qui accélère le transfert ?</a:t>
            </a:r>
          </a:p>
        </p:txBody>
      </p:sp>
      <p:sp>
        <p:nvSpPr>
          <p:cNvPr id="4" name="Espace réservé du pied de page 3">
            <a:extLst>
              <a:ext uri="{FF2B5EF4-FFF2-40B4-BE49-F238E27FC236}">
                <a16:creationId xmlns:a16="http://schemas.microsoft.com/office/drawing/2014/main" id="{5C9927A0-C188-9041-A389-0861E7EB2C99}"/>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58B9D528-EC8D-4A48-8973-218B385740D7}"/>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6" name="Espace réservé du contenu 5">
            <a:extLst>
              <a:ext uri="{FF2B5EF4-FFF2-40B4-BE49-F238E27FC236}">
                <a16:creationId xmlns:a16="http://schemas.microsoft.com/office/drawing/2014/main" id="{0409318B-0F6C-6B4E-88C0-2E0E5D712EE3}"/>
              </a:ext>
            </a:extLst>
          </p:cNvPr>
          <p:cNvSpPr>
            <a:spLocks noGrp="1"/>
          </p:cNvSpPr>
          <p:nvPr>
            <p:ph idx="13"/>
          </p:nvPr>
        </p:nvSpPr>
        <p:spPr/>
        <p:txBody>
          <a:bodyPr>
            <a:normAutofit fontScale="92500"/>
          </a:bodyPr>
          <a:lstStyle/>
          <a:p>
            <a:r>
              <a:rPr lang="fr-FR" i="1" dirty="0"/>
              <a:t>57 ans – </a:t>
            </a:r>
            <a:r>
              <a:rPr lang="fr-FR" b="1" i="1" dirty="0"/>
              <a:t>Figure 8 : </a:t>
            </a:r>
            <a:r>
              <a:rPr lang="fr-FR" i="1" dirty="0"/>
              <a:t>Photomontage, dessin, aquarelle, lettrage et collage –13 juillet 2020 – 29,7x 42 cm</a:t>
            </a:r>
          </a:p>
        </p:txBody>
      </p:sp>
    </p:spTree>
    <p:extLst>
      <p:ext uri="{BB962C8B-B14F-4D97-AF65-F5344CB8AC3E}">
        <p14:creationId xmlns:p14="http://schemas.microsoft.com/office/powerpoint/2010/main" val="253530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EB786-60B6-D742-94F9-CFDDDA5FA4AE}"/>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813F65C7-2D2D-454B-AD94-AE34D6BEC844}"/>
              </a:ext>
            </a:extLst>
          </p:cNvPr>
          <p:cNvSpPr>
            <a:spLocks noGrp="1"/>
          </p:cNvSpPr>
          <p:nvPr>
            <p:ph sz="half" idx="1"/>
          </p:nvPr>
        </p:nvSpPr>
        <p:spPr>
          <a:xfrm>
            <a:off x="1066800" y="2103120"/>
            <a:ext cx="4754880" cy="4005072"/>
          </a:xfrm>
        </p:spPr>
        <p:txBody>
          <a:bodyPr>
            <a:normAutofit fontScale="92500" lnSpcReduction="10000"/>
          </a:bodyPr>
          <a:lstStyle/>
          <a:p>
            <a:r>
              <a:rPr lang="fr-FR" dirty="0"/>
              <a:t>Boyer-</a:t>
            </a:r>
            <a:r>
              <a:rPr lang="fr-FR" dirty="0" err="1"/>
              <a:t>Labrouche</a:t>
            </a:r>
            <a:r>
              <a:rPr lang="fr-FR" dirty="0"/>
              <a:t>, A. (2017), (4</a:t>
            </a:r>
            <a:r>
              <a:rPr lang="fr-FR" baseline="30000" dirty="0"/>
              <a:t>e</a:t>
            </a:r>
            <a:r>
              <a:rPr lang="fr-FR" dirty="0"/>
              <a:t> éd), Manuel d’art-thérapie, Paris, Dunod.</a:t>
            </a:r>
          </a:p>
          <a:p>
            <a:r>
              <a:rPr lang="fr-FR" dirty="0"/>
              <a:t>Cesari, E. &amp; </a:t>
            </a:r>
            <a:r>
              <a:rPr lang="fr-FR" dirty="0" err="1"/>
              <a:t>Barberi</a:t>
            </a:r>
            <a:r>
              <a:rPr lang="fr-FR" dirty="0"/>
              <a:t>, C. (2022). Visio-consultation : art-thérapie en miroir,</a:t>
            </a:r>
            <a:r>
              <a:rPr lang="fr-FR" i="1" dirty="0"/>
              <a:t> The Canadian Art Therapy Association Online, Magazine, </a:t>
            </a:r>
            <a:r>
              <a:rPr lang="fr-FR" dirty="0"/>
              <a:t>Vol. 5, Issue 2, Envisage, Spring 2022.</a:t>
            </a:r>
          </a:p>
          <a:p>
            <a:r>
              <a:rPr lang="fr-FR" dirty="0"/>
              <a:t>Cesari, E. &amp; Clain, M. (2022). D’écran à écran : un nouveau cadre art-thérapeutique, </a:t>
            </a:r>
            <a:r>
              <a:rPr lang="fr-FR" i="1" dirty="0"/>
              <a:t>The Canadian Art Therapy Association Online, Magazine, </a:t>
            </a:r>
            <a:r>
              <a:rPr lang="fr-FR" dirty="0"/>
              <a:t>Vol.  </a:t>
            </a:r>
            <a:r>
              <a:rPr lang="en-US" dirty="0"/>
              <a:t>5, Issue 1, Envisage, Winter 2022</a:t>
            </a:r>
            <a:r>
              <a:rPr lang="en-US" i="1" dirty="0"/>
              <a:t>.</a:t>
            </a:r>
            <a:endParaRPr lang="fr-FR" dirty="0"/>
          </a:p>
          <a:p>
            <a:r>
              <a:rPr lang="en-US" u="sng" dirty="0">
                <a:hlinkClick r:id="rId2"/>
              </a:rPr>
              <a:t>https://www.canadianarttherapy.org/envisage/envisage-winter-2022-cesari-clain</a:t>
            </a:r>
            <a:endParaRPr lang="fr-FR" dirty="0"/>
          </a:p>
          <a:p>
            <a:endParaRPr lang="fr-FR" dirty="0"/>
          </a:p>
          <a:p>
            <a:endParaRPr lang="fr-FR" dirty="0"/>
          </a:p>
          <a:p>
            <a:pPr marL="0" indent="0">
              <a:buNone/>
            </a:pPr>
            <a:endParaRPr lang="fr-FR" dirty="0"/>
          </a:p>
          <a:p>
            <a:endParaRPr lang="fr-FR" dirty="0"/>
          </a:p>
        </p:txBody>
      </p:sp>
      <p:sp>
        <p:nvSpPr>
          <p:cNvPr id="4" name="Espace réservé du contenu 3">
            <a:extLst>
              <a:ext uri="{FF2B5EF4-FFF2-40B4-BE49-F238E27FC236}">
                <a16:creationId xmlns:a16="http://schemas.microsoft.com/office/drawing/2014/main" id="{8FA99856-7A5E-9843-ADFA-80EC019D7D69}"/>
              </a:ext>
            </a:extLst>
          </p:cNvPr>
          <p:cNvSpPr>
            <a:spLocks noGrp="1"/>
          </p:cNvSpPr>
          <p:nvPr>
            <p:ph sz="half" idx="2"/>
          </p:nvPr>
        </p:nvSpPr>
        <p:spPr>
          <a:xfrm>
            <a:off x="6370320" y="2103120"/>
            <a:ext cx="4754880" cy="4478872"/>
          </a:xfrm>
        </p:spPr>
        <p:txBody>
          <a:bodyPr>
            <a:normAutofit fontScale="92500" lnSpcReduction="10000"/>
          </a:bodyPr>
          <a:lstStyle/>
          <a:p>
            <a:r>
              <a:rPr lang="fr-FR" dirty="0"/>
              <a:t>Cesari, E. &amp; Gérard, S. (2020). Un atelier e-art-thérapeutique avec un processus de faire créatif contre l’anxiété due à la COVID‑19, </a:t>
            </a:r>
            <a:r>
              <a:rPr lang="fr-FR" i="1" dirty="0"/>
              <a:t>The Canadian Art Therapy Association Online, Magazine, </a:t>
            </a:r>
            <a:r>
              <a:rPr lang="fr-FR" dirty="0"/>
              <a:t>Vol. 3, Issue 3,</a:t>
            </a:r>
            <a:r>
              <a:rPr lang="fr-FR" i="1" dirty="0"/>
              <a:t> </a:t>
            </a:r>
            <a:r>
              <a:rPr lang="fr-FR" dirty="0"/>
              <a:t>Envisage 3.3 </a:t>
            </a:r>
            <a:r>
              <a:rPr lang="fr-FR" dirty="0" err="1"/>
              <a:t>Fall</a:t>
            </a:r>
            <a:r>
              <a:rPr lang="fr-FR" dirty="0"/>
              <a:t> 2020.</a:t>
            </a:r>
          </a:p>
          <a:p>
            <a:r>
              <a:rPr lang="fr-FR" u="sng" dirty="0">
                <a:hlinkClick r:id="rId3"/>
              </a:rPr>
              <a:t>https://www.canadianarttherapy.org/envisage/envisage-fall2020-cesari-grard</a:t>
            </a:r>
            <a:endParaRPr lang="fr-FR" dirty="0"/>
          </a:p>
          <a:p>
            <a:r>
              <a:rPr lang="fr-FR" dirty="0"/>
              <a:t>Jung, C. G. (2015). </a:t>
            </a:r>
            <a:r>
              <a:rPr lang="fr-FR" i="1" dirty="0"/>
              <a:t>Le sujet et son double : la construction transitionnelle de l’identité.</a:t>
            </a:r>
            <a:r>
              <a:rPr lang="fr-FR" dirty="0"/>
              <a:t> Paris, Dunod.</a:t>
            </a:r>
          </a:p>
          <a:p>
            <a:r>
              <a:rPr lang="fr-FR" dirty="0"/>
              <a:t>Jung, C. G. (1967). </a:t>
            </a:r>
            <a:r>
              <a:rPr lang="fr-FR" i="1" dirty="0"/>
              <a:t>Ma vie : souvenirs, rêves et pensées,</a:t>
            </a:r>
            <a:r>
              <a:rPr lang="fr-FR" dirty="0"/>
              <a:t> recueillis par </a:t>
            </a:r>
            <a:r>
              <a:rPr lang="fr-FR" dirty="0" err="1"/>
              <a:t>Aniéla</a:t>
            </a:r>
            <a:r>
              <a:rPr lang="fr-FR" dirty="0"/>
              <a:t> Jaffé, Paris, Gallimard.</a:t>
            </a:r>
          </a:p>
        </p:txBody>
      </p:sp>
      <p:sp>
        <p:nvSpPr>
          <p:cNvPr id="5" name="Espace réservé du pied de page 4">
            <a:extLst>
              <a:ext uri="{FF2B5EF4-FFF2-40B4-BE49-F238E27FC236}">
                <a16:creationId xmlns:a16="http://schemas.microsoft.com/office/drawing/2014/main" id="{6A6756F9-139D-1243-963A-C496BE8B8F19}"/>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AF71EAFD-F7D8-9942-B061-248D20801013}"/>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4071977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EB786-60B6-D742-94F9-CFDDDA5FA4AE}"/>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813F65C7-2D2D-454B-AD94-AE34D6BEC844}"/>
              </a:ext>
            </a:extLst>
          </p:cNvPr>
          <p:cNvSpPr>
            <a:spLocks noGrp="1"/>
          </p:cNvSpPr>
          <p:nvPr>
            <p:ph sz="half" idx="1"/>
          </p:nvPr>
        </p:nvSpPr>
        <p:spPr>
          <a:xfrm>
            <a:off x="1066800" y="2103120"/>
            <a:ext cx="4754880" cy="4005072"/>
          </a:xfrm>
        </p:spPr>
        <p:txBody>
          <a:bodyPr>
            <a:normAutofit/>
          </a:bodyPr>
          <a:lstStyle/>
          <a:p>
            <a:r>
              <a:rPr lang="fr-FR" dirty="0"/>
              <a:t>Jung, C. G. (2015). </a:t>
            </a:r>
            <a:r>
              <a:rPr lang="fr-FR" i="1" dirty="0"/>
              <a:t>Le sujet et son double : la construction transitionnelle de l’identité.</a:t>
            </a:r>
            <a:r>
              <a:rPr lang="fr-FR" dirty="0"/>
              <a:t> Paris, Dunod.</a:t>
            </a:r>
          </a:p>
          <a:p>
            <a:r>
              <a:rPr lang="fr-FR" dirty="0"/>
              <a:t>Jung, C. G. (1967). </a:t>
            </a:r>
            <a:r>
              <a:rPr lang="fr-FR" i="1" dirty="0"/>
              <a:t>Ma vie : souvenirs, rêves et pensées,</a:t>
            </a:r>
            <a:r>
              <a:rPr lang="fr-FR" dirty="0"/>
              <a:t> recueillis par </a:t>
            </a:r>
            <a:r>
              <a:rPr lang="fr-FR" dirty="0" err="1"/>
              <a:t>Aniéla</a:t>
            </a:r>
            <a:r>
              <a:rPr lang="fr-FR" dirty="0"/>
              <a:t> Jaffé, Paris, Gallimard.</a:t>
            </a:r>
          </a:p>
          <a:p>
            <a:r>
              <a:rPr lang="fr-FR" dirty="0"/>
              <a:t>Lacan, J. (1949). </a:t>
            </a:r>
            <a:r>
              <a:rPr lang="fr-FR" i="1" dirty="0"/>
              <a:t>Le stade du miroir comme formateur de la fonction du Je telle qu'elle nous est révélée dans l'expérience psychanalytique.</a:t>
            </a:r>
            <a:r>
              <a:rPr lang="fr-FR" dirty="0"/>
              <a:t> In : Écrits. Paris, Le Seuil, 1966. Communication faite au XVI</a:t>
            </a:r>
            <a:r>
              <a:rPr lang="fr-FR" baseline="30000" dirty="0"/>
              <a:t>e </a:t>
            </a:r>
            <a:r>
              <a:rPr lang="fr-FR" dirty="0"/>
              <a:t>congrès international de psychanalyse, Zürich, 17 juillet 1949.</a:t>
            </a:r>
          </a:p>
          <a:p>
            <a:pPr marL="0" indent="0">
              <a:buNone/>
            </a:pPr>
            <a:endParaRPr lang="fr-FR" dirty="0"/>
          </a:p>
          <a:p>
            <a:endParaRPr lang="fr-FR" dirty="0"/>
          </a:p>
        </p:txBody>
      </p:sp>
      <p:sp>
        <p:nvSpPr>
          <p:cNvPr id="4" name="Espace réservé du contenu 3">
            <a:extLst>
              <a:ext uri="{FF2B5EF4-FFF2-40B4-BE49-F238E27FC236}">
                <a16:creationId xmlns:a16="http://schemas.microsoft.com/office/drawing/2014/main" id="{8FA99856-7A5E-9843-ADFA-80EC019D7D69}"/>
              </a:ext>
            </a:extLst>
          </p:cNvPr>
          <p:cNvSpPr>
            <a:spLocks noGrp="1"/>
          </p:cNvSpPr>
          <p:nvPr>
            <p:ph sz="half" idx="2"/>
          </p:nvPr>
        </p:nvSpPr>
        <p:spPr>
          <a:xfrm>
            <a:off x="6370320" y="2103120"/>
            <a:ext cx="4754880" cy="4478872"/>
          </a:xfrm>
        </p:spPr>
        <p:txBody>
          <a:bodyPr>
            <a:normAutofit/>
          </a:bodyPr>
          <a:lstStyle/>
          <a:p>
            <a:r>
              <a:rPr lang="fr-FR" dirty="0"/>
              <a:t>Leboyer, M., </a:t>
            </a:r>
            <a:r>
              <a:rPr lang="fr-FR" dirty="0" err="1"/>
              <a:t>Pelissolo</a:t>
            </a:r>
            <a:r>
              <a:rPr lang="fr-FR" dirty="0"/>
              <a:t>, A. (2020). Les conséquences psychiatriques du Covid‑19 sont devant nous…, </a:t>
            </a:r>
            <a:r>
              <a:rPr lang="fr-FR" i="1" dirty="0"/>
              <a:t>Annales Médico-psychologiques, revue psychiatrique,</a:t>
            </a:r>
            <a:r>
              <a:rPr lang="fr-FR" dirty="0"/>
              <a:t> Vol. 178, pp. 669-671.</a:t>
            </a:r>
          </a:p>
          <a:p>
            <a:r>
              <a:rPr lang="fr-FR" dirty="0"/>
              <a:t>Rogers. C. (1942/2015). </a:t>
            </a:r>
            <a:r>
              <a:rPr lang="fr-FR" i="1" dirty="0"/>
              <a:t>La relation d’aide et la psychothérapie,</a:t>
            </a:r>
            <a:r>
              <a:rPr lang="fr-FR" dirty="0"/>
              <a:t> Paris, </a:t>
            </a:r>
            <a:r>
              <a:rPr lang="fr-FR" cap="small" dirty="0" err="1"/>
              <a:t>esf</a:t>
            </a:r>
            <a:r>
              <a:rPr lang="fr-FR" dirty="0"/>
              <a:t> éditeur.</a:t>
            </a:r>
          </a:p>
          <a:p>
            <a:r>
              <a:rPr lang="fr-FR" dirty="0"/>
              <a:t>Roussillon, R. (2012). </a:t>
            </a:r>
            <a:r>
              <a:rPr lang="fr-FR" i="1" dirty="0"/>
              <a:t>Manuel de pratique clinique. </a:t>
            </a:r>
            <a:r>
              <a:rPr lang="fr-FR" dirty="0"/>
              <a:t>Paris, Elsevier Masson</a:t>
            </a:r>
          </a:p>
          <a:p>
            <a:pPr marL="0" indent="0">
              <a:buNone/>
            </a:pPr>
            <a:endParaRPr lang="fr-FR" dirty="0"/>
          </a:p>
        </p:txBody>
      </p:sp>
      <p:sp>
        <p:nvSpPr>
          <p:cNvPr id="5" name="Espace réservé du pied de page 4">
            <a:extLst>
              <a:ext uri="{FF2B5EF4-FFF2-40B4-BE49-F238E27FC236}">
                <a16:creationId xmlns:a16="http://schemas.microsoft.com/office/drawing/2014/main" id="{6A6756F9-139D-1243-963A-C496BE8B8F19}"/>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AF71EAFD-F7D8-9942-B061-248D20801013}"/>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6679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3CF0E-A726-7841-8331-55E516EE806B}"/>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1A9202CE-5B4A-224C-B2D4-61013C453617}"/>
              </a:ext>
            </a:extLst>
          </p:cNvPr>
          <p:cNvSpPr>
            <a:spLocks noGrp="1"/>
          </p:cNvSpPr>
          <p:nvPr>
            <p:ph sz="half" idx="1"/>
          </p:nvPr>
        </p:nvSpPr>
        <p:spPr/>
        <p:txBody>
          <a:bodyPr/>
          <a:lstStyle/>
          <a:p>
            <a:r>
              <a:rPr lang="fr-FR" dirty="0"/>
              <a:t>1. Introduction </a:t>
            </a:r>
          </a:p>
          <a:p>
            <a:r>
              <a:rPr lang="fr-FR" dirty="0"/>
              <a:t>2. Contexte et justification de l’étude</a:t>
            </a:r>
          </a:p>
          <a:p>
            <a:r>
              <a:rPr lang="fr-FR" dirty="0"/>
              <a:t>3. Les références théoriques de notre pratique</a:t>
            </a:r>
          </a:p>
          <a:p>
            <a:r>
              <a:rPr lang="fr-FR" dirty="0"/>
              <a:t>4. La population et le dispositif</a:t>
            </a:r>
          </a:p>
          <a:p>
            <a:r>
              <a:rPr lang="fr-FR" dirty="0"/>
              <a:t>5. La relation en ligne : nouveau cadre, d’écran à écran</a:t>
            </a:r>
          </a:p>
          <a:p>
            <a:r>
              <a:rPr lang="fr-FR" dirty="0"/>
              <a:t>6. Résultats, analyse &amp; discussion</a:t>
            </a:r>
          </a:p>
          <a:p>
            <a:r>
              <a:rPr lang="fr-FR" dirty="0"/>
              <a:t>7. Conclusion</a:t>
            </a:r>
          </a:p>
        </p:txBody>
      </p:sp>
      <p:sp>
        <p:nvSpPr>
          <p:cNvPr id="4" name="Espace réservé du contenu 3">
            <a:extLst>
              <a:ext uri="{FF2B5EF4-FFF2-40B4-BE49-F238E27FC236}">
                <a16:creationId xmlns:a16="http://schemas.microsoft.com/office/drawing/2014/main" id="{91A0BD9C-3685-624F-B6E5-5F36081C81FA}"/>
              </a:ext>
            </a:extLst>
          </p:cNvPr>
          <p:cNvSpPr>
            <a:spLocks noGrp="1"/>
          </p:cNvSpPr>
          <p:nvPr>
            <p:ph sz="half" idx="2"/>
          </p:nvPr>
        </p:nvSpPr>
        <p:spPr/>
        <p:txBody>
          <a:bodyPr/>
          <a:lstStyle/>
          <a:p>
            <a:r>
              <a:rPr lang="fr-FR" dirty="0">
                <a:solidFill>
                  <a:srgbClr val="C00000"/>
                </a:solidFill>
              </a:rPr>
              <a:t>5. La relation en ligne : nouveau cadre, d’écran à écran</a:t>
            </a:r>
          </a:p>
          <a:p>
            <a:pPr marL="671513" indent="-184150"/>
            <a:r>
              <a:rPr lang="fr-FR" sz="1600" dirty="0"/>
              <a:t>5.1. L’adaptation des cadres thérapeutiques </a:t>
            </a:r>
          </a:p>
          <a:p>
            <a:pPr marL="671513" indent="-184150"/>
            <a:r>
              <a:rPr lang="fr-FR" sz="1600" dirty="0"/>
              <a:t>5.2. Séance 10 – Le cadre d’écran à écran </a:t>
            </a:r>
          </a:p>
          <a:p>
            <a:pPr marL="671513" indent="-184150"/>
            <a:r>
              <a:rPr lang="fr-FR" sz="1600" dirty="0"/>
              <a:t>5.3. La rencontre thérapeutique </a:t>
            </a:r>
          </a:p>
          <a:p>
            <a:pPr marL="671513" indent="-184150"/>
            <a:r>
              <a:rPr lang="fr-FR" sz="1600" dirty="0"/>
              <a:t>5.4. Absence du corps ou présence modifiée ? </a:t>
            </a:r>
          </a:p>
          <a:p>
            <a:pPr marL="671513" indent="-184150"/>
            <a:r>
              <a:rPr lang="fr-FR" sz="1600" dirty="0"/>
              <a:t>5.5. La position de l’art-thérapeute </a:t>
            </a:r>
          </a:p>
        </p:txBody>
      </p:sp>
      <p:sp>
        <p:nvSpPr>
          <p:cNvPr id="5" name="Espace réservé du pied de page 4">
            <a:extLst>
              <a:ext uri="{FF2B5EF4-FFF2-40B4-BE49-F238E27FC236}">
                <a16:creationId xmlns:a16="http://schemas.microsoft.com/office/drawing/2014/main" id="{5F41C5DD-18F8-F849-BBB5-3E5539395004}"/>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E9DECF35-944E-974B-807F-2916C00CA0DA}"/>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569054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52E97-C047-E946-8178-1D9877166ECD}"/>
              </a:ext>
            </a:extLst>
          </p:cNvPr>
          <p:cNvSpPr>
            <a:spLocks noGrp="1"/>
          </p:cNvSpPr>
          <p:nvPr>
            <p:ph type="title"/>
          </p:nvPr>
        </p:nvSpPr>
        <p:spPr/>
        <p:txBody>
          <a:bodyPr/>
          <a:lstStyle/>
          <a:p>
            <a:r>
              <a:rPr lang="fr-FR" dirty="0"/>
              <a:t>Bibliographie (suite)</a:t>
            </a:r>
          </a:p>
        </p:txBody>
      </p:sp>
      <p:sp>
        <p:nvSpPr>
          <p:cNvPr id="3" name="Espace réservé du contenu 2">
            <a:extLst>
              <a:ext uri="{FF2B5EF4-FFF2-40B4-BE49-F238E27FC236}">
                <a16:creationId xmlns:a16="http://schemas.microsoft.com/office/drawing/2014/main" id="{05A685DA-E0D2-CC46-9A29-ECA64BF85D91}"/>
              </a:ext>
            </a:extLst>
          </p:cNvPr>
          <p:cNvSpPr>
            <a:spLocks noGrp="1"/>
          </p:cNvSpPr>
          <p:nvPr>
            <p:ph sz="half" idx="1"/>
          </p:nvPr>
        </p:nvSpPr>
        <p:spPr/>
        <p:txBody>
          <a:bodyPr>
            <a:normAutofit/>
          </a:bodyPr>
          <a:lstStyle/>
          <a:p>
            <a:r>
              <a:rPr lang="fr-FR" dirty="0"/>
              <a:t>Roussillon, R., Chabert, C., </a:t>
            </a:r>
            <a:r>
              <a:rPr lang="fr-FR" dirty="0" err="1"/>
              <a:t>Ciccone</a:t>
            </a:r>
            <a:r>
              <a:rPr lang="fr-FR" dirty="0"/>
              <a:t>, A., Ferrant, A., </a:t>
            </a:r>
            <a:r>
              <a:rPr lang="fr-FR" dirty="0" err="1"/>
              <a:t>Georgieff</a:t>
            </a:r>
            <a:r>
              <a:rPr lang="fr-FR" dirty="0"/>
              <a:t>, et N., Roman (2007). </a:t>
            </a:r>
            <a:r>
              <a:rPr lang="fr-FR" i="1" dirty="0"/>
              <a:t>Manuel de psychologie et de psychopathologie générale, </a:t>
            </a:r>
            <a:r>
              <a:rPr lang="fr-FR" dirty="0"/>
              <a:t>Paris, Elsevier Masson.</a:t>
            </a:r>
          </a:p>
          <a:p>
            <a:r>
              <a:rPr lang="fr-FR" dirty="0"/>
              <a:t>Roy, I., (2012). L’art-thérapie et les mondes virtuels, </a:t>
            </a:r>
            <a:r>
              <a:rPr lang="fr-FR" i="1" dirty="0"/>
              <a:t>Enfances &amp; Psy,</a:t>
            </a:r>
            <a:r>
              <a:rPr lang="fr-FR" dirty="0"/>
              <a:t> vol. 2 n° 55, pp 89-94.</a:t>
            </a:r>
          </a:p>
          <a:p>
            <a:r>
              <a:rPr lang="en-US" dirty="0" err="1"/>
              <a:t>Tavoillot</a:t>
            </a:r>
            <a:r>
              <a:rPr lang="en-US" dirty="0"/>
              <a:t>, P. H., </a:t>
            </a:r>
            <a:r>
              <a:rPr lang="en-US" dirty="0" err="1"/>
              <a:t>Bazin</a:t>
            </a:r>
            <a:r>
              <a:rPr lang="en-US" dirty="0"/>
              <a:t>, L. (2012). </a:t>
            </a:r>
            <a:r>
              <a:rPr lang="fr-FR" i="1" dirty="0"/>
              <a:t>Tous paranos ? Pourquoi nous aimons tant les complots…,</a:t>
            </a:r>
            <a:r>
              <a:rPr lang="fr-FR" dirty="0"/>
              <a:t> coll. Monde en cours, Paris, </a:t>
            </a:r>
            <a:r>
              <a:rPr lang="fr-FR" dirty="0" err="1"/>
              <a:t>ed</a:t>
            </a:r>
            <a:r>
              <a:rPr lang="fr-FR" dirty="0"/>
              <a:t>. de l’Aube.</a:t>
            </a:r>
          </a:p>
          <a:p>
            <a:endParaRPr lang="fr-FR" dirty="0"/>
          </a:p>
        </p:txBody>
      </p:sp>
      <p:sp>
        <p:nvSpPr>
          <p:cNvPr id="4" name="Espace réservé du contenu 3">
            <a:extLst>
              <a:ext uri="{FF2B5EF4-FFF2-40B4-BE49-F238E27FC236}">
                <a16:creationId xmlns:a16="http://schemas.microsoft.com/office/drawing/2014/main" id="{E1A30C68-B802-2A4D-9B4E-BF9D432396B0}"/>
              </a:ext>
            </a:extLst>
          </p:cNvPr>
          <p:cNvSpPr>
            <a:spLocks noGrp="1"/>
          </p:cNvSpPr>
          <p:nvPr>
            <p:ph sz="half" idx="2"/>
          </p:nvPr>
        </p:nvSpPr>
        <p:spPr/>
        <p:txBody>
          <a:bodyPr>
            <a:normAutofit/>
          </a:bodyPr>
          <a:lstStyle/>
          <a:p>
            <a:r>
              <a:rPr lang="fr-FR" dirty="0"/>
              <a:t>Winnicott D.W. (1970) « Sur le corps et le self », in : </a:t>
            </a:r>
            <a:r>
              <a:rPr lang="fr-FR" i="1" dirty="0"/>
              <a:t>La crainte de l’effondrement et autres situations cliniques</a:t>
            </a:r>
            <a:r>
              <a:rPr lang="fr-FR" dirty="0"/>
              <a:t>, trad. </a:t>
            </a:r>
            <a:r>
              <a:rPr lang="fr-FR" dirty="0" err="1"/>
              <a:t>Kalmanovitch</a:t>
            </a:r>
            <a:r>
              <a:rPr lang="fr-FR" dirty="0"/>
              <a:t> J. &amp; </a:t>
            </a:r>
            <a:r>
              <a:rPr lang="fr-FR" dirty="0" err="1"/>
              <a:t>Gribinski</a:t>
            </a:r>
            <a:r>
              <a:rPr lang="fr-FR" dirty="0"/>
              <a:t> M., Gallimard, Paris, 1989, p. 264-291.</a:t>
            </a:r>
          </a:p>
          <a:p>
            <a:r>
              <a:rPr lang="fr-FR" dirty="0"/>
              <a:t>Winnicott, D.W. (1975). Jeu et réalité, coll. Folio essais, n°398, Gallimard.</a:t>
            </a:r>
          </a:p>
          <a:p>
            <a:r>
              <a:rPr lang="en-US" sz="1700" spc="-50" dirty="0" err="1"/>
              <a:t>Zubala</a:t>
            </a:r>
            <a:r>
              <a:rPr lang="en-US" sz="1700" spc="-50" dirty="0"/>
              <a:t>, A., &amp; Hackett, S. (2020). Online art therapy practice and client safety: a UK-wide survey in times of COVID-19. </a:t>
            </a:r>
            <a:r>
              <a:rPr lang="en-US" sz="1700" i="1" spc="-50" dirty="0"/>
              <a:t>International Journal of Art Therapy</a:t>
            </a:r>
            <a:r>
              <a:rPr lang="en-US" sz="1700" spc="-50" dirty="0"/>
              <a:t>, </a:t>
            </a:r>
            <a:r>
              <a:rPr lang="en-US" sz="1700" i="1" spc="-50" dirty="0"/>
              <a:t>25</a:t>
            </a:r>
            <a:r>
              <a:rPr lang="en-US" sz="1700" spc="-50" dirty="0"/>
              <a:t> (4), 161–171. https://</a:t>
            </a:r>
            <a:r>
              <a:rPr lang="en-US" sz="1700" spc="-50" dirty="0" err="1"/>
              <a:t>doi.org</a:t>
            </a:r>
            <a:r>
              <a:rPr lang="en-US" sz="1700" spc="-50" dirty="0"/>
              <a:t>/10.1080/17454832.2020.1845221</a:t>
            </a:r>
            <a:endParaRPr lang="fr-FR" sz="1700" spc="-50" dirty="0"/>
          </a:p>
          <a:p>
            <a:pPr lvl="1"/>
            <a:endParaRPr lang="fr-FR" dirty="0"/>
          </a:p>
        </p:txBody>
      </p:sp>
      <p:sp>
        <p:nvSpPr>
          <p:cNvPr id="5" name="Espace réservé du pied de page 4">
            <a:extLst>
              <a:ext uri="{FF2B5EF4-FFF2-40B4-BE49-F238E27FC236}">
                <a16:creationId xmlns:a16="http://schemas.microsoft.com/office/drawing/2014/main" id="{A41F4E05-0220-DB49-91C6-CE8A262F864F}"/>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FE870CCB-81FB-3A47-AF28-BB0163254D5F}"/>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355230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E8226-3E7A-4244-B228-121BE2F487CD}"/>
              </a:ext>
            </a:extLst>
          </p:cNvPr>
          <p:cNvSpPr>
            <a:spLocks noGrp="1"/>
          </p:cNvSpPr>
          <p:nvPr>
            <p:ph type="title"/>
          </p:nvPr>
        </p:nvSpPr>
        <p:spPr/>
        <p:txBody>
          <a:bodyPr>
            <a:normAutofit/>
          </a:bodyPr>
          <a:lstStyle/>
          <a:p>
            <a:r>
              <a:rPr lang="fr-FR" sz="4000" dirty="0"/>
              <a:t>Merci aux </a:t>
            </a:r>
            <a:r>
              <a:rPr lang="fr-FR" sz="4000" dirty="0">
                <a:solidFill>
                  <a:schemeClr val="bg1"/>
                </a:solidFill>
              </a:rPr>
              <a:t>personnes</a:t>
            </a:r>
            <a:r>
              <a:rPr lang="fr-FR" sz="4000" dirty="0"/>
              <a:t> qui ont participé à cette étude sur le </a:t>
            </a:r>
            <a:r>
              <a:rPr lang="fr-FR" sz="4000" dirty="0">
                <a:solidFill>
                  <a:schemeClr val="bg1"/>
                </a:solidFill>
              </a:rPr>
              <a:t>corps</a:t>
            </a:r>
            <a:r>
              <a:rPr lang="fr-FR" sz="4000" dirty="0"/>
              <a:t> à travers </a:t>
            </a:r>
            <a:r>
              <a:rPr lang="fr-FR" sz="4000" dirty="0">
                <a:solidFill>
                  <a:schemeClr val="bg1"/>
                </a:solidFill>
              </a:rPr>
              <a:t>l’écran</a:t>
            </a:r>
          </a:p>
        </p:txBody>
      </p:sp>
      <p:sp>
        <p:nvSpPr>
          <p:cNvPr id="3" name="Espace réservé du pied de page 2">
            <a:extLst>
              <a:ext uri="{FF2B5EF4-FFF2-40B4-BE49-F238E27FC236}">
                <a16:creationId xmlns:a16="http://schemas.microsoft.com/office/drawing/2014/main" id="{7CCB526C-69A4-2C42-A607-B29214F22CF1}"/>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B0D3990-7E68-B846-8405-C984C38C7772}"/>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ZoneTexte 4">
            <a:extLst>
              <a:ext uri="{FF2B5EF4-FFF2-40B4-BE49-F238E27FC236}">
                <a16:creationId xmlns:a16="http://schemas.microsoft.com/office/drawing/2014/main" id="{AEC9CCD0-16C2-434F-96EE-9E42CEB481C2}"/>
              </a:ext>
            </a:extLst>
          </p:cNvPr>
          <p:cNvSpPr txBox="1"/>
          <p:nvPr/>
        </p:nvSpPr>
        <p:spPr>
          <a:xfrm rot="449108">
            <a:off x="6611155" y="3275821"/>
            <a:ext cx="4996365" cy="2185214"/>
          </a:xfrm>
          <a:prstGeom prst="rect">
            <a:avLst/>
          </a:prstGeom>
          <a:solidFill>
            <a:srgbClr val="C6BA8D">
              <a:alpha val="46000"/>
            </a:srgbClr>
          </a:solidFill>
          <a:effectLst>
            <a:softEdge rad="228600"/>
          </a:effectLst>
        </p:spPr>
        <p:txBody>
          <a:bodyPr wrap="square" rtlCol="0">
            <a:spAutoFit/>
          </a:bodyPr>
          <a:lstStyle/>
          <a:p>
            <a:pPr>
              <a:spcBef>
                <a:spcPts val="1200"/>
              </a:spcBef>
            </a:pPr>
            <a:endParaRPr lang="fr-FR" dirty="0">
              <a:latin typeface="Arial" panose="020B0604020202020204" pitchFamily="34" charset="0"/>
              <a:cs typeface="Arial" panose="020B0604020202020204" pitchFamily="34" charset="0"/>
            </a:endParaRPr>
          </a:p>
          <a:p>
            <a:pPr marL="180000">
              <a:spcBef>
                <a:spcPts val="1200"/>
              </a:spcBef>
            </a:pPr>
            <a:r>
              <a:rPr lang="fr-FR" dirty="0">
                <a:latin typeface="Arial" panose="020B0604020202020204" pitchFamily="34" charset="0"/>
                <a:cs typeface="Arial" panose="020B0604020202020204" pitchFamily="34" charset="0"/>
              </a:rPr>
              <a:t>Alice </a:t>
            </a:r>
            <a:r>
              <a:rPr lang="fr-FR" dirty="0" err="1">
                <a:latin typeface="Arial" panose="020B0604020202020204" pitchFamily="34" charset="0"/>
                <a:cs typeface="Arial" panose="020B0604020202020204" pitchFamily="34" charset="0"/>
              </a:rPr>
              <a:t>Albertini</a:t>
            </a:r>
            <a:r>
              <a:rPr lang="fr-FR" dirty="0">
                <a:latin typeface="Arial" panose="020B0604020202020204" pitchFamily="34" charset="0"/>
                <a:cs typeface="Arial" panose="020B0604020202020204" pitchFamily="34" charset="0"/>
              </a:rPr>
              <a:t> – art-thérapeute</a:t>
            </a:r>
          </a:p>
          <a:p>
            <a:pPr marL="180000"/>
            <a:r>
              <a:rPr lang="fr-FR" dirty="0">
                <a:latin typeface="Arial" panose="020B0604020202020204" pitchFamily="34" charset="0"/>
                <a:cs typeface="Arial" panose="020B0604020202020204" pitchFamily="34" charset="0"/>
              </a:rPr>
              <a:t>Chantal </a:t>
            </a:r>
            <a:r>
              <a:rPr lang="fr-FR" dirty="0" err="1">
                <a:latin typeface="Arial" panose="020B0604020202020204" pitchFamily="34" charset="0"/>
                <a:cs typeface="Arial" panose="020B0604020202020204" pitchFamily="34" charset="0"/>
              </a:rPr>
              <a:t>Nahas</a:t>
            </a:r>
            <a:r>
              <a:rPr lang="fr-FR" dirty="0">
                <a:latin typeface="Arial" panose="020B0604020202020204" pitchFamily="34" charset="0"/>
                <a:cs typeface="Arial" panose="020B0604020202020204" pitchFamily="34" charset="0"/>
              </a:rPr>
              <a:t> – master art-thérapeute</a:t>
            </a:r>
          </a:p>
          <a:p>
            <a:pPr marL="180000"/>
            <a:r>
              <a:rPr lang="fr-FR" dirty="0">
                <a:latin typeface="Arial" panose="020B0604020202020204" pitchFamily="34" charset="0"/>
                <a:cs typeface="Arial" panose="020B0604020202020204" pitchFamily="34" charset="0"/>
              </a:rPr>
              <a:t>Maria Martinez directrice de </a:t>
            </a:r>
            <a:r>
              <a:rPr lang="fr-FR" dirty="0" err="1">
                <a:latin typeface="Arial" panose="020B0604020202020204" pitchFamily="34" charset="0"/>
                <a:cs typeface="Arial" panose="020B0604020202020204" pitchFamily="34" charset="0"/>
              </a:rPr>
              <a:t>Bemypsy</a:t>
            </a:r>
            <a:endParaRPr lang="fr-FR" dirty="0">
              <a:latin typeface="Arial" panose="020B0604020202020204" pitchFamily="34" charset="0"/>
              <a:cs typeface="Arial" panose="020B0604020202020204" pitchFamily="34" charset="0"/>
            </a:endParaRPr>
          </a:p>
          <a:p>
            <a:pPr marL="180000"/>
            <a:r>
              <a:rPr lang="fr-FR" dirty="0">
                <a:latin typeface="Arial" panose="020B0604020202020204" pitchFamily="34" charset="0"/>
                <a:cs typeface="Arial" panose="020B0604020202020204" pitchFamily="34" charset="0"/>
              </a:rPr>
              <a:t>Dre Marjorie </a:t>
            </a:r>
            <a:r>
              <a:rPr lang="fr-FR" dirty="0" err="1">
                <a:latin typeface="Arial" panose="020B0604020202020204" pitchFamily="34" charset="0"/>
                <a:cs typeface="Arial" panose="020B0604020202020204" pitchFamily="34" charset="0"/>
              </a:rPr>
              <a:t>Maugendre</a:t>
            </a:r>
            <a:r>
              <a:rPr lang="fr-FR" dirty="0">
                <a:latin typeface="Arial" panose="020B0604020202020204" pitchFamily="34" charset="0"/>
                <a:cs typeface="Arial" panose="020B0604020202020204" pitchFamily="34" charset="0"/>
              </a:rPr>
              <a:t> pour les calculs et interprétations des résultats.</a:t>
            </a:r>
          </a:p>
          <a:p>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FE1FEF31-704D-3C48-85A0-0B240D1F64BE}"/>
              </a:ext>
            </a:extLst>
          </p:cNvPr>
          <p:cNvSpPr txBox="1"/>
          <p:nvPr/>
        </p:nvSpPr>
        <p:spPr>
          <a:xfrm rot="21212246">
            <a:off x="1698444" y="2664086"/>
            <a:ext cx="3583032" cy="2308324"/>
          </a:xfrm>
          <a:prstGeom prst="rect">
            <a:avLst/>
          </a:prstGeom>
          <a:noFill/>
        </p:spPr>
        <p:txBody>
          <a:bodyPr wrap="none" rtlCol="0">
            <a:spAutoFit/>
          </a:bodyPr>
          <a:lstStyle/>
          <a:p>
            <a:r>
              <a:rPr lang="fr-FR" dirty="0"/>
              <a:t>Figure 1 – Cadix</a:t>
            </a:r>
          </a:p>
          <a:p>
            <a:r>
              <a:rPr lang="fr-FR" dirty="0"/>
              <a:t>Figure 2 – La Rousse est douce</a:t>
            </a:r>
          </a:p>
          <a:p>
            <a:r>
              <a:rPr lang="fr-FR" dirty="0"/>
              <a:t>Figure 3 – Picture</a:t>
            </a:r>
          </a:p>
          <a:p>
            <a:r>
              <a:rPr lang="fr-FR" dirty="0"/>
              <a:t>Figure 4 – Laura Lou</a:t>
            </a:r>
          </a:p>
          <a:p>
            <a:r>
              <a:rPr lang="fr-FR" dirty="0"/>
              <a:t>Figure 5 – </a:t>
            </a:r>
            <a:r>
              <a:rPr lang="fr-FR" dirty="0" err="1"/>
              <a:t>Sonya</a:t>
            </a:r>
            <a:endParaRPr lang="fr-FR" dirty="0"/>
          </a:p>
          <a:p>
            <a:r>
              <a:rPr lang="fr-FR" dirty="0"/>
              <a:t>Figure 6 – Mika</a:t>
            </a:r>
          </a:p>
          <a:p>
            <a:r>
              <a:rPr lang="fr-FR" dirty="0"/>
              <a:t>Figure 7 –  </a:t>
            </a:r>
            <a:r>
              <a:rPr lang="fr-FR" dirty="0" err="1"/>
              <a:t>Manouelle</a:t>
            </a:r>
            <a:endParaRPr lang="fr-FR" dirty="0"/>
          </a:p>
          <a:p>
            <a:r>
              <a:rPr lang="fr-FR" dirty="0"/>
              <a:t>Figure 8 –  </a:t>
            </a:r>
            <a:r>
              <a:rPr lang="fr-FR" dirty="0" err="1"/>
              <a:t>Sof</a:t>
            </a:r>
            <a:endParaRPr lang="fr-FR" dirty="0"/>
          </a:p>
        </p:txBody>
      </p:sp>
    </p:spTree>
    <p:extLst>
      <p:ext uri="{BB962C8B-B14F-4D97-AF65-F5344CB8AC3E}">
        <p14:creationId xmlns:p14="http://schemas.microsoft.com/office/powerpoint/2010/main" val="33517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1BBE6-DE24-7247-A517-6AA76516027D}"/>
              </a:ext>
            </a:extLst>
          </p:cNvPr>
          <p:cNvSpPr>
            <a:spLocks noGrp="1"/>
          </p:cNvSpPr>
          <p:nvPr>
            <p:ph type="title"/>
          </p:nvPr>
        </p:nvSpPr>
        <p:spPr/>
        <p:txBody>
          <a:bodyPr>
            <a:normAutofit/>
          </a:bodyPr>
          <a:lstStyle/>
          <a:p>
            <a:r>
              <a:rPr lang="fr-FR" dirty="0"/>
              <a:t>2. Contexte de l’étude</a:t>
            </a:r>
          </a:p>
        </p:txBody>
      </p:sp>
      <p:sp>
        <p:nvSpPr>
          <p:cNvPr id="7" name="Espace réservé du texte 6">
            <a:extLst>
              <a:ext uri="{FF2B5EF4-FFF2-40B4-BE49-F238E27FC236}">
                <a16:creationId xmlns:a16="http://schemas.microsoft.com/office/drawing/2014/main" id="{BF83B353-5569-B74B-BAB8-C957C963BD1B}"/>
              </a:ext>
            </a:extLst>
          </p:cNvPr>
          <p:cNvSpPr>
            <a:spLocks noGrp="1"/>
          </p:cNvSpPr>
          <p:nvPr>
            <p:ph type="body" idx="1"/>
          </p:nvPr>
        </p:nvSpPr>
        <p:spPr/>
        <p:txBody>
          <a:bodyPr>
            <a:normAutofit lnSpcReduction="10000"/>
          </a:bodyPr>
          <a:lstStyle/>
          <a:p>
            <a:r>
              <a:rPr lang="fr-FR" dirty="0"/>
              <a:t>2.1. Aider les participants – adapter </a:t>
            </a:r>
            <a:br>
              <a:rPr lang="fr-FR" dirty="0"/>
            </a:br>
            <a:r>
              <a:rPr lang="fr-FR" dirty="0"/>
              <a:t>le cadre à la pandémie </a:t>
            </a:r>
          </a:p>
        </p:txBody>
      </p:sp>
      <p:sp>
        <p:nvSpPr>
          <p:cNvPr id="8" name="Espace réservé du contenu 7">
            <a:extLst>
              <a:ext uri="{FF2B5EF4-FFF2-40B4-BE49-F238E27FC236}">
                <a16:creationId xmlns:a16="http://schemas.microsoft.com/office/drawing/2014/main" id="{04CE1A4C-497A-B84A-BF69-2BF0E9DF303C}"/>
              </a:ext>
            </a:extLst>
          </p:cNvPr>
          <p:cNvSpPr>
            <a:spLocks noGrp="1"/>
          </p:cNvSpPr>
          <p:nvPr>
            <p:ph sz="half" idx="2"/>
          </p:nvPr>
        </p:nvSpPr>
        <p:spPr/>
        <p:txBody>
          <a:bodyPr>
            <a:normAutofit fontScale="85000" lnSpcReduction="10000"/>
          </a:bodyPr>
          <a:lstStyle/>
          <a:p>
            <a:r>
              <a:rPr lang="fr-FR" dirty="0"/>
              <a:t>Nous avons opté pour un suivi et des séances personnels sur trois mois. Plusieurs entretiens en ligne ont été réalisés avec deux groupes de sujets : ceux déjà suivis dans un cadre classique, qui, surpris par les confinements, ont choisi de poursuivre leur suivi en ligne et d’autres rencontrés en </a:t>
            </a:r>
            <a:r>
              <a:rPr lang="fr-FR" dirty="0" err="1"/>
              <a:t>visio</a:t>
            </a:r>
            <a:r>
              <a:rPr lang="fr-FR" dirty="0"/>
              <a:t>-consultation. </a:t>
            </a:r>
          </a:p>
          <a:p>
            <a:endParaRPr lang="fr-FR" dirty="0"/>
          </a:p>
        </p:txBody>
      </p:sp>
      <p:sp>
        <p:nvSpPr>
          <p:cNvPr id="9" name="Espace réservé du texte 8">
            <a:extLst>
              <a:ext uri="{FF2B5EF4-FFF2-40B4-BE49-F238E27FC236}">
                <a16:creationId xmlns:a16="http://schemas.microsoft.com/office/drawing/2014/main" id="{C0EAD11E-4BFD-5D48-963D-BD8EEE900A42}"/>
              </a:ext>
            </a:extLst>
          </p:cNvPr>
          <p:cNvSpPr>
            <a:spLocks noGrp="1"/>
          </p:cNvSpPr>
          <p:nvPr>
            <p:ph type="body" sz="quarter" idx="3"/>
          </p:nvPr>
        </p:nvSpPr>
        <p:spPr/>
        <p:txBody>
          <a:bodyPr>
            <a:normAutofit lnSpcReduction="10000"/>
          </a:bodyPr>
          <a:lstStyle/>
          <a:p>
            <a:r>
              <a:rPr lang="fr-FR" cap="small" dirty="0"/>
              <a:t>2.2. La peur, l’angoisse, l’anxiété</a:t>
            </a:r>
          </a:p>
        </p:txBody>
      </p:sp>
      <p:sp>
        <p:nvSpPr>
          <p:cNvPr id="10" name="Espace réservé du contenu 9">
            <a:extLst>
              <a:ext uri="{FF2B5EF4-FFF2-40B4-BE49-F238E27FC236}">
                <a16:creationId xmlns:a16="http://schemas.microsoft.com/office/drawing/2014/main" id="{6F6F9159-4319-B84C-A617-ACA605E031DA}"/>
              </a:ext>
            </a:extLst>
          </p:cNvPr>
          <p:cNvSpPr>
            <a:spLocks noGrp="1"/>
          </p:cNvSpPr>
          <p:nvPr>
            <p:ph sz="quarter" idx="4"/>
          </p:nvPr>
        </p:nvSpPr>
        <p:spPr/>
        <p:txBody>
          <a:bodyPr>
            <a:normAutofit fontScale="85000" lnSpcReduction="10000"/>
          </a:bodyPr>
          <a:lstStyle/>
          <a:p>
            <a:r>
              <a:rPr lang="fr-FR" dirty="0"/>
              <a:t>Selon Pierre-Henri </a:t>
            </a:r>
            <a:r>
              <a:rPr lang="fr-FR" dirty="0" err="1"/>
              <a:t>Tavoillot</a:t>
            </a:r>
            <a:r>
              <a:rPr lang="fr-FR" dirty="0"/>
              <a:t> (2012), nous sommes angoissés parce que nous sommes partagés par des éléments contradictoires : nous oscillons, même dans une seule journée, entre des nouvelles rassurantes ou très inquiétantes. Une situation ambivalente propice à l’angoisse. Nous sommes pris dans des doubles contraintes avec un sentiment qui n’a pas d’objet. Le coronavirus n’est pas un objet donc on ne sait pas où se raccrocher. </a:t>
            </a:r>
          </a:p>
        </p:txBody>
      </p:sp>
      <p:sp>
        <p:nvSpPr>
          <p:cNvPr id="5" name="Espace réservé du pied de page 4">
            <a:extLst>
              <a:ext uri="{FF2B5EF4-FFF2-40B4-BE49-F238E27FC236}">
                <a16:creationId xmlns:a16="http://schemas.microsoft.com/office/drawing/2014/main" id="{2AD7DF8D-B1ED-2542-8472-33C12133A9CF}"/>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4B642223-3A3F-1F46-A1EC-6A23283B4CD2}"/>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41396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AE338-CD95-9C4B-9D98-3E3CCC82D01F}"/>
              </a:ext>
            </a:extLst>
          </p:cNvPr>
          <p:cNvSpPr>
            <a:spLocks noGrp="1"/>
          </p:cNvSpPr>
          <p:nvPr>
            <p:ph type="title"/>
          </p:nvPr>
        </p:nvSpPr>
        <p:spPr/>
        <p:txBody>
          <a:bodyPr/>
          <a:lstStyle/>
          <a:p>
            <a:r>
              <a:rPr lang="fr-FR" dirty="0"/>
              <a:t>2. Justification de l’étude</a:t>
            </a:r>
          </a:p>
        </p:txBody>
      </p:sp>
      <p:sp>
        <p:nvSpPr>
          <p:cNvPr id="3" name="Espace réservé du contenu 2">
            <a:extLst>
              <a:ext uri="{FF2B5EF4-FFF2-40B4-BE49-F238E27FC236}">
                <a16:creationId xmlns:a16="http://schemas.microsoft.com/office/drawing/2014/main" id="{6342C424-5B5C-0749-BF2B-38D0A4CED203}"/>
              </a:ext>
            </a:extLst>
          </p:cNvPr>
          <p:cNvSpPr>
            <a:spLocks noGrp="1"/>
          </p:cNvSpPr>
          <p:nvPr>
            <p:ph sz="half" idx="1"/>
          </p:nvPr>
        </p:nvSpPr>
        <p:spPr/>
        <p:txBody>
          <a:bodyPr>
            <a:normAutofit fontScale="92500" lnSpcReduction="10000"/>
          </a:bodyPr>
          <a:lstStyle/>
          <a:p>
            <a:r>
              <a:rPr lang="fr-FR" dirty="0" err="1"/>
              <a:t>Leboyer</a:t>
            </a:r>
            <a:r>
              <a:rPr lang="fr-FR" dirty="0"/>
              <a:t>, </a:t>
            </a:r>
            <a:r>
              <a:rPr lang="fr-FR" dirty="0" err="1"/>
              <a:t>Pelissolo</a:t>
            </a:r>
            <a:r>
              <a:rPr lang="fr-FR" dirty="0"/>
              <a:t> (2020, p. 671). « Le numérique peut également faciliter le déploiement de stratégies thérapeutiques psycho-sociales, en particulier de gestion de l’anxiété (méditation, relaxation), de thérapies cognitivo-comportementales et de </a:t>
            </a:r>
            <a:r>
              <a:rPr lang="fr-FR" dirty="0" err="1"/>
              <a:t>psycho-éducation</a:t>
            </a:r>
            <a:r>
              <a:rPr lang="fr-FR" dirty="0"/>
              <a:t>. »</a:t>
            </a:r>
          </a:p>
          <a:p>
            <a:r>
              <a:rPr lang="fr-FR" dirty="0"/>
              <a:t>Dans une enquête à l'échelle du Royaume-Uni à l'occasion du COVID-19, Ania </a:t>
            </a:r>
            <a:r>
              <a:rPr lang="fr-FR" dirty="0" err="1"/>
              <a:t>Zubala</a:t>
            </a:r>
            <a:r>
              <a:rPr lang="fr-FR" dirty="0"/>
              <a:t> &amp; Simon </a:t>
            </a:r>
            <a:r>
              <a:rPr lang="fr-FR" dirty="0" err="1"/>
              <a:t>Hackett</a:t>
            </a:r>
            <a:r>
              <a:rPr lang="fr-FR" dirty="0"/>
              <a:t> (2020) ont collecté que 13,3 % des répondants ont déclaré que la formation qu'ils ont reçue faisait partie de leur cours de master en art-thérapie, ce qui n’est pas le cas en France quand celle-ci est plutôt réticente à utiliser l’art-thérapie en ligne.</a:t>
            </a:r>
          </a:p>
          <a:p>
            <a:endParaRPr lang="fr-FR" dirty="0"/>
          </a:p>
        </p:txBody>
      </p:sp>
      <p:sp>
        <p:nvSpPr>
          <p:cNvPr id="4" name="Espace réservé du contenu 3">
            <a:extLst>
              <a:ext uri="{FF2B5EF4-FFF2-40B4-BE49-F238E27FC236}">
                <a16:creationId xmlns:a16="http://schemas.microsoft.com/office/drawing/2014/main" id="{4E3F314F-09A2-424C-9790-70D48116499D}"/>
              </a:ext>
            </a:extLst>
          </p:cNvPr>
          <p:cNvSpPr>
            <a:spLocks noGrp="1"/>
          </p:cNvSpPr>
          <p:nvPr>
            <p:ph sz="half" idx="2"/>
          </p:nvPr>
        </p:nvSpPr>
        <p:spPr>
          <a:xfrm>
            <a:off x="5913119" y="2103120"/>
            <a:ext cx="5342709" cy="3749040"/>
          </a:xfrm>
        </p:spPr>
        <p:txBody>
          <a:bodyPr>
            <a:normAutofit fontScale="92500" lnSpcReduction="10000"/>
          </a:bodyPr>
          <a:lstStyle/>
          <a:p>
            <a:r>
              <a:rPr lang="fr-FR" dirty="0"/>
              <a:t>Nous prétendons étudier un peu de la mutation des subjectivités à l’ère du numérique. Selon Serge Tisseron : « dans ce tournant de société, par l’utilisation du virtuel, il y a plus de clivage et moins de refoulement ».</a:t>
            </a:r>
          </a:p>
          <a:p>
            <a:endParaRPr lang="fr-FR" dirty="0"/>
          </a:p>
          <a:p>
            <a:pPr lvl="1"/>
            <a:r>
              <a:rPr lang="fr-FR" dirty="0" err="1"/>
              <a:t>Leboyer</a:t>
            </a:r>
            <a:r>
              <a:rPr lang="fr-FR" dirty="0"/>
              <a:t>, M., </a:t>
            </a:r>
            <a:r>
              <a:rPr lang="fr-FR" dirty="0" err="1"/>
              <a:t>Pelissolo</a:t>
            </a:r>
            <a:r>
              <a:rPr lang="fr-FR" dirty="0"/>
              <a:t>, A. (2020). Les conséquences psychiatriques du Covid‑19 sont devant nous…, </a:t>
            </a:r>
            <a:r>
              <a:rPr lang="fr-FR" i="1" dirty="0"/>
              <a:t>Annales Médico-psychologiques, revue psychiatrique,</a:t>
            </a:r>
            <a:r>
              <a:rPr lang="fr-FR" dirty="0"/>
              <a:t> Vol. 178, pp. 669-671.</a:t>
            </a:r>
          </a:p>
          <a:p>
            <a:pPr lvl="1"/>
            <a:r>
              <a:rPr lang="en-US" dirty="0" err="1"/>
              <a:t>Zubala</a:t>
            </a:r>
            <a:r>
              <a:rPr lang="en-US" dirty="0"/>
              <a:t>, A., &amp; Hackett, S. (2020). Online art therapy practice and client safety: a UK-wide survey in times of COVID-19. </a:t>
            </a:r>
            <a:r>
              <a:rPr lang="en-US" i="1" dirty="0"/>
              <a:t>International Journal of Art Therapy</a:t>
            </a:r>
            <a:r>
              <a:rPr lang="en-US" dirty="0"/>
              <a:t>, </a:t>
            </a:r>
            <a:r>
              <a:rPr lang="en-US" i="1" dirty="0"/>
              <a:t>25</a:t>
            </a:r>
            <a:r>
              <a:rPr lang="en-US" dirty="0"/>
              <a:t> (4), 161–171. https://</a:t>
            </a:r>
            <a:r>
              <a:rPr lang="en-US" dirty="0" err="1"/>
              <a:t>doi.org</a:t>
            </a:r>
            <a:r>
              <a:rPr lang="en-US" dirty="0"/>
              <a:t>/10.1080/17454832.2020.1845221</a:t>
            </a:r>
            <a:endParaRPr lang="fr-FR" dirty="0"/>
          </a:p>
          <a:p>
            <a:endParaRPr lang="fr-FR" dirty="0"/>
          </a:p>
        </p:txBody>
      </p:sp>
      <p:sp>
        <p:nvSpPr>
          <p:cNvPr id="5" name="Espace réservé du pied de page 4">
            <a:extLst>
              <a:ext uri="{FF2B5EF4-FFF2-40B4-BE49-F238E27FC236}">
                <a16:creationId xmlns:a16="http://schemas.microsoft.com/office/drawing/2014/main" id="{688188B9-0803-F549-A7B5-5FB42DF51DA5}"/>
              </a:ext>
            </a:extLst>
          </p:cNvPr>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6" name="Espace réservé du numéro de diapositive 5">
            <a:extLst>
              <a:ext uri="{FF2B5EF4-FFF2-40B4-BE49-F238E27FC236}">
                <a16:creationId xmlns:a16="http://schemas.microsoft.com/office/drawing/2014/main" id="{F85F5896-7E63-C645-A3C1-AB6469A5289B}"/>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8241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F9EBC-ECB3-304D-B99A-22BB46D6FDF0}"/>
              </a:ext>
            </a:extLst>
          </p:cNvPr>
          <p:cNvSpPr>
            <a:spLocks noGrp="1"/>
          </p:cNvSpPr>
          <p:nvPr>
            <p:ph type="title"/>
          </p:nvPr>
        </p:nvSpPr>
        <p:spPr/>
        <p:txBody>
          <a:bodyPr>
            <a:normAutofit/>
          </a:bodyPr>
          <a:lstStyle/>
          <a:p>
            <a:r>
              <a:rPr lang="fr-FR" sz="3200" dirty="0"/>
              <a:t>3. Les références </a:t>
            </a:r>
            <a:r>
              <a:rPr lang="fr-FR" sz="3200" dirty="0">
                <a:solidFill>
                  <a:schemeClr val="bg1"/>
                </a:solidFill>
              </a:rPr>
              <a:t>théoriques</a:t>
            </a:r>
            <a:r>
              <a:rPr lang="fr-FR" sz="3200" dirty="0"/>
              <a:t> de notre pratique</a:t>
            </a:r>
          </a:p>
        </p:txBody>
      </p:sp>
      <p:sp>
        <p:nvSpPr>
          <p:cNvPr id="7" name="Espace réservé du texte 6">
            <a:extLst>
              <a:ext uri="{FF2B5EF4-FFF2-40B4-BE49-F238E27FC236}">
                <a16:creationId xmlns:a16="http://schemas.microsoft.com/office/drawing/2014/main" id="{9EC1F49A-D51A-514F-8F50-7A35B6E77E32}"/>
              </a:ext>
            </a:extLst>
          </p:cNvPr>
          <p:cNvSpPr>
            <a:spLocks noGrp="1"/>
          </p:cNvSpPr>
          <p:nvPr>
            <p:ph type="body" idx="1"/>
          </p:nvPr>
        </p:nvSpPr>
        <p:spPr/>
        <p:txBody>
          <a:bodyPr>
            <a:normAutofit fontScale="92500"/>
          </a:bodyPr>
          <a:lstStyle/>
          <a:p>
            <a:r>
              <a:rPr lang="fr-FR" cap="small" dirty="0"/>
              <a:t>3.1. La relation d’aide – L’approche centrée sur la personne – Carl Rogers</a:t>
            </a:r>
          </a:p>
        </p:txBody>
      </p:sp>
      <p:sp>
        <p:nvSpPr>
          <p:cNvPr id="3" name="Espace réservé du contenu 2">
            <a:extLst>
              <a:ext uri="{FF2B5EF4-FFF2-40B4-BE49-F238E27FC236}">
                <a16:creationId xmlns:a16="http://schemas.microsoft.com/office/drawing/2014/main" id="{D27AF7A4-3F01-C54D-A17C-27375FAF912C}"/>
              </a:ext>
            </a:extLst>
          </p:cNvPr>
          <p:cNvSpPr>
            <a:spLocks noGrp="1"/>
          </p:cNvSpPr>
          <p:nvPr>
            <p:ph sz="half" idx="2"/>
          </p:nvPr>
        </p:nvSpPr>
        <p:spPr>
          <a:xfrm>
            <a:off x="1069848" y="2755898"/>
            <a:ext cx="4754880" cy="3459508"/>
          </a:xfrm>
        </p:spPr>
        <p:txBody>
          <a:bodyPr>
            <a:normAutofit fontScale="47500" lnSpcReduction="20000"/>
          </a:bodyPr>
          <a:lstStyle/>
          <a:p>
            <a:r>
              <a:rPr lang="fr-FR" sz="2700" dirty="0"/>
              <a:t>Selon Carl Rogers, la relation et la rencontre qu’elle implique, sont la thérapie même (Rogers, 1942). La relation n’est pas destinée à atteindre quelque chose, elle est constitutive de la thérapie. La personne n’est pas un objet de connaissance, ni d’action thérapeutique ; elle est un sujet, avec des caractéristiques qui lui sont propres, devant lesquelles un autre sujet, le thérapeute, se situe comme une personne accompagnant l’autre dans son expérience d’être. Il s’agit donc ici de transformer l’angle d’approche de chacun des participants, en extrayant les émotions restées inabordables après les épisodes anxieux, en travaillant les formes dessinées et en reformulant prudemment les écrits. </a:t>
            </a:r>
          </a:p>
          <a:p>
            <a:endParaRPr lang="fr-FR" dirty="0"/>
          </a:p>
        </p:txBody>
      </p:sp>
      <p:sp>
        <p:nvSpPr>
          <p:cNvPr id="8" name="Espace réservé du texte 7">
            <a:extLst>
              <a:ext uri="{FF2B5EF4-FFF2-40B4-BE49-F238E27FC236}">
                <a16:creationId xmlns:a16="http://schemas.microsoft.com/office/drawing/2014/main" id="{7A80F4CE-BC57-2D4D-9E7E-1DB938727161}"/>
              </a:ext>
            </a:extLst>
          </p:cNvPr>
          <p:cNvSpPr>
            <a:spLocks noGrp="1"/>
          </p:cNvSpPr>
          <p:nvPr>
            <p:ph type="body" sz="quarter" idx="3"/>
          </p:nvPr>
        </p:nvSpPr>
        <p:spPr/>
        <p:txBody>
          <a:bodyPr>
            <a:normAutofit fontScale="92500"/>
          </a:bodyPr>
          <a:lstStyle/>
          <a:p>
            <a:r>
              <a:rPr lang="fr-FR" dirty="0"/>
              <a:t>3.2. Le travail psychique de transformation</a:t>
            </a:r>
            <a:r>
              <a:rPr lang="fr-FR" cap="small" dirty="0"/>
              <a:t> – Carl Gustave Jung</a:t>
            </a:r>
            <a:endParaRPr lang="fr-FR" dirty="0"/>
          </a:p>
        </p:txBody>
      </p:sp>
      <p:sp>
        <p:nvSpPr>
          <p:cNvPr id="9" name="Espace réservé du contenu 8">
            <a:extLst>
              <a:ext uri="{FF2B5EF4-FFF2-40B4-BE49-F238E27FC236}">
                <a16:creationId xmlns:a16="http://schemas.microsoft.com/office/drawing/2014/main" id="{0DD88E26-F161-A040-BC01-FE32A570A464}"/>
              </a:ext>
            </a:extLst>
          </p:cNvPr>
          <p:cNvSpPr>
            <a:spLocks noGrp="1"/>
          </p:cNvSpPr>
          <p:nvPr>
            <p:ph sz="quarter" idx="4"/>
          </p:nvPr>
        </p:nvSpPr>
        <p:spPr>
          <a:xfrm>
            <a:off x="6373367" y="2756580"/>
            <a:ext cx="4918087" cy="2754533"/>
          </a:xfrm>
        </p:spPr>
        <p:txBody>
          <a:bodyPr>
            <a:noAutofit/>
          </a:bodyPr>
          <a:lstStyle/>
          <a:p>
            <a:r>
              <a:rPr lang="fr-FR" sz="1400" dirty="0"/>
              <a:t>La symbolisation est le travail psychique de transformation, de construction/destruction, de liaison/déliaison des contenus psychiques primitifs et des expériences vécues en des contenus psychiques de plus en plus symboliques. Le symbole nous permet donc de nous transformer. Il nous connecte à ce que nous ne savons pas nous-même.</a:t>
            </a:r>
          </a:p>
          <a:p>
            <a:r>
              <a:rPr lang="fr-FR" sz="1400" dirty="0"/>
              <a:t>(Jung, 2015 ; Roussillon, 2012 ; Roussillon et al., 2007).</a:t>
            </a:r>
          </a:p>
        </p:txBody>
      </p:sp>
      <p:sp>
        <p:nvSpPr>
          <p:cNvPr id="5" name="Espace réservé du pied de page 4">
            <a:extLst>
              <a:ext uri="{FF2B5EF4-FFF2-40B4-BE49-F238E27FC236}">
                <a16:creationId xmlns:a16="http://schemas.microsoft.com/office/drawing/2014/main" id="{2F1714D5-272D-F84A-B400-9477B9C2F540}"/>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905B97E1-0B92-8545-8566-125DA94C1209}"/>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10" name="Espace réservé du texte 7">
            <a:extLst>
              <a:ext uri="{FF2B5EF4-FFF2-40B4-BE49-F238E27FC236}">
                <a16:creationId xmlns:a16="http://schemas.microsoft.com/office/drawing/2014/main" id="{24A7A910-B050-F440-BD3A-6A0C1E2EC5FE}"/>
              </a:ext>
            </a:extLst>
          </p:cNvPr>
          <p:cNvSpPr txBox="1">
            <a:spLocks/>
          </p:cNvSpPr>
          <p:nvPr/>
        </p:nvSpPr>
        <p:spPr>
          <a:xfrm>
            <a:off x="6370320" y="437678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bg1"/>
              </a:buClr>
              <a:buSzPct val="130000"/>
              <a:buFont typeface="Arial" panose="020B0604020202020204" pitchFamily="34" charset="0"/>
              <a:buNone/>
              <a:defRPr sz="1900" b="1" i="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82508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4E8AA-6AB6-2141-974A-ECB9E9D56B25}"/>
              </a:ext>
            </a:extLst>
          </p:cNvPr>
          <p:cNvSpPr>
            <a:spLocks noGrp="1"/>
          </p:cNvSpPr>
          <p:nvPr>
            <p:ph type="title"/>
          </p:nvPr>
        </p:nvSpPr>
        <p:spPr/>
        <p:txBody>
          <a:bodyPr/>
          <a:lstStyle/>
          <a:p>
            <a:r>
              <a:rPr lang="fr-FR" dirty="0"/>
              <a:t>4. La population et le dispositif</a:t>
            </a:r>
          </a:p>
        </p:txBody>
      </p:sp>
      <p:sp>
        <p:nvSpPr>
          <p:cNvPr id="3" name="Espace réservé du texte 2">
            <a:extLst>
              <a:ext uri="{FF2B5EF4-FFF2-40B4-BE49-F238E27FC236}">
                <a16:creationId xmlns:a16="http://schemas.microsoft.com/office/drawing/2014/main" id="{192C84D0-F53F-A64A-AAB3-B62C8D05D634}"/>
              </a:ext>
            </a:extLst>
          </p:cNvPr>
          <p:cNvSpPr>
            <a:spLocks noGrp="1"/>
          </p:cNvSpPr>
          <p:nvPr>
            <p:ph type="body" idx="1"/>
          </p:nvPr>
        </p:nvSpPr>
        <p:spPr/>
        <p:txBody>
          <a:bodyPr>
            <a:normAutofit lnSpcReduction="10000"/>
          </a:bodyPr>
          <a:lstStyle/>
          <a:p>
            <a:r>
              <a:rPr lang="fr-FR" cap="small" dirty="0"/>
              <a:t>4.1. La cohorte des participants </a:t>
            </a:r>
          </a:p>
          <a:p>
            <a:r>
              <a:rPr lang="fr-FR" cap="small" dirty="0"/>
              <a:t>à l’étude</a:t>
            </a:r>
          </a:p>
        </p:txBody>
      </p:sp>
      <p:sp>
        <p:nvSpPr>
          <p:cNvPr id="4" name="Espace réservé du contenu 3">
            <a:extLst>
              <a:ext uri="{FF2B5EF4-FFF2-40B4-BE49-F238E27FC236}">
                <a16:creationId xmlns:a16="http://schemas.microsoft.com/office/drawing/2014/main" id="{74DDEB36-15D6-5243-8D17-DF6DE977D80F}"/>
              </a:ext>
            </a:extLst>
          </p:cNvPr>
          <p:cNvSpPr>
            <a:spLocks noGrp="1"/>
          </p:cNvSpPr>
          <p:nvPr>
            <p:ph sz="half" idx="2"/>
          </p:nvPr>
        </p:nvSpPr>
        <p:spPr/>
        <p:txBody>
          <a:bodyPr>
            <a:normAutofit fontScale="92500" lnSpcReduction="20000"/>
          </a:bodyPr>
          <a:lstStyle/>
          <a:p>
            <a:r>
              <a:rPr lang="fr-FR" b="1" dirty="0">
                <a:solidFill>
                  <a:srgbClr val="C00000"/>
                </a:solidFill>
              </a:rPr>
              <a:t>30</a:t>
            </a:r>
            <a:r>
              <a:rPr lang="fr-FR" dirty="0"/>
              <a:t> personnes : </a:t>
            </a:r>
          </a:p>
          <a:p>
            <a:r>
              <a:rPr lang="fr-FR" dirty="0"/>
              <a:t>17 personnes-contrôles constituent un groupe témoin</a:t>
            </a:r>
          </a:p>
          <a:p>
            <a:r>
              <a:rPr lang="fr-FR" dirty="0"/>
              <a:t>13 personnes incluses, qui ont eu la Covid-19</a:t>
            </a:r>
          </a:p>
          <a:p>
            <a:r>
              <a:rPr lang="fr-FR" dirty="0"/>
              <a:t>2 hommes</a:t>
            </a:r>
          </a:p>
          <a:p>
            <a:r>
              <a:rPr lang="fr-FR" dirty="0"/>
              <a:t>28 femmes</a:t>
            </a:r>
          </a:p>
          <a:p>
            <a:pPr algn="ctr"/>
            <a:r>
              <a:rPr lang="fr-FR" altLang="fr-FR" b="1" dirty="0">
                <a:solidFill>
                  <a:srgbClr val="7F7F7F"/>
                </a:solidFill>
                <a:ea typeface="Times New Roman" panose="02020603050405020304" pitchFamily="18" charset="0"/>
              </a:rPr>
              <a:t>Normes</a:t>
            </a:r>
            <a:endParaRPr lang="fr-FR" altLang="fr-FR" sz="2800" dirty="0"/>
          </a:p>
          <a:p>
            <a:endParaRPr lang="fr-FR" dirty="0"/>
          </a:p>
        </p:txBody>
      </p:sp>
      <p:sp>
        <p:nvSpPr>
          <p:cNvPr id="5" name="Espace réservé du texte 4">
            <a:extLst>
              <a:ext uri="{FF2B5EF4-FFF2-40B4-BE49-F238E27FC236}">
                <a16:creationId xmlns:a16="http://schemas.microsoft.com/office/drawing/2014/main" id="{28FB6439-7B6F-274B-9EDC-9C8C596FA98E}"/>
              </a:ext>
            </a:extLst>
          </p:cNvPr>
          <p:cNvSpPr>
            <a:spLocks noGrp="1"/>
          </p:cNvSpPr>
          <p:nvPr>
            <p:ph type="body" sz="quarter" idx="3"/>
          </p:nvPr>
        </p:nvSpPr>
        <p:spPr/>
        <p:txBody>
          <a:bodyPr>
            <a:normAutofit lnSpcReduction="10000"/>
          </a:bodyPr>
          <a:lstStyle/>
          <a:p>
            <a:r>
              <a:rPr lang="fr-FR" cap="small" dirty="0"/>
              <a:t>4.2. Le questionnaire d’auto-évaluation – Anxiété – </a:t>
            </a:r>
            <a:r>
              <a:rPr lang="fr-FR" cap="small" dirty="0" err="1"/>
              <a:t>stai</a:t>
            </a:r>
            <a:r>
              <a:rPr lang="fr-FR" cap="small" dirty="0"/>
              <a:t> forme </a:t>
            </a:r>
            <a:r>
              <a:rPr lang="fr-FR" cap="small" dirty="0" err="1"/>
              <a:t>y-a</a:t>
            </a:r>
            <a:endParaRPr lang="fr-FR" cap="small" dirty="0"/>
          </a:p>
        </p:txBody>
      </p:sp>
      <p:sp>
        <p:nvSpPr>
          <p:cNvPr id="6" name="Espace réservé du contenu 5">
            <a:extLst>
              <a:ext uri="{FF2B5EF4-FFF2-40B4-BE49-F238E27FC236}">
                <a16:creationId xmlns:a16="http://schemas.microsoft.com/office/drawing/2014/main" id="{E038CD14-7A2E-B54A-B40F-17BE703B6B57}"/>
              </a:ext>
            </a:extLst>
          </p:cNvPr>
          <p:cNvSpPr>
            <a:spLocks noGrp="1"/>
          </p:cNvSpPr>
          <p:nvPr>
            <p:ph sz="quarter" idx="4"/>
          </p:nvPr>
        </p:nvSpPr>
        <p:spPr>
          <a:xfrm>
            <a:off x="6373368" y="2756581"/>
            <a:ext cx="4754880" cy="2850871"/>
          </a:xfrm>
        </p:spPr>
        <p:txBody>
          <a:bodyPr>
            <a:normAutofit fontScale="92500" lnSpcReduction="20000"/>
          </a:bodyPr>
          <a:lstStyle/>
          <a:p>
            <a:pPr marL="342900" lvl="0" indent="-342900" fontAlgn="base">
              <a:spcBef>
                <a:spcPts val="1000"/>
              </a:spcBef>
              <a:buClr>
                <a:schemeClr val="accent1"/>
              </a:buClr>
              <a:buSzPct val="150000"/>
              <a:buBlip>
                <a:blip r:embed="rId2"/>
              </a:buBlip>
            </a:pPr>
            <a:r>
              <a:rPr lang="fr-FR" altLang="fr-FR" sz="1600" dirty="0">
                <a:solidFill>
                  <a:schemeClr val="tx1">
                    <a:lumMod val="75000"/>
                    <a:lumOff val="25000"/>
                  </a:schemeClr>
                </a:solidFill>
              </a:rPr>
              <a:t>C.D. </a:t>
            </a:r>
            <a:r>
              <a:rPr lang="fr-FR" altLang="fr-FR" sz="1600" dirty="0" err="1">
                <a:solidFill>
                  <a:schemeClr val="tx1">
                    <a:lumMod val="75000"/>
                    <a:lumOff val="25000"/>
                  </a:schemeClr>
                </a:solidFill>
              </a:rPr>
              <a:t>Spielberger</a:t>
            </a:r>
            <a:r>
              <a:rPr lang="fr-FR" altLang="fr-FR" sz="1600" dirty="0">
                <a:solidFill>
                  <a:schemeClr val="tx1">
                    <a:lumMod val="75000"/>
                    <a:lumOff val="25000"/>
                  </a:schemeClr>
                </a:solidFill>
              </a:rPr>
              <a:t>, 1983 Traduction française : M.B. Schweitzer et I. Paulhan, 1990</a:t>
            </a:r>
          </a:p>
          <a:p>
            <a:pPr marL="342900" lvl="0" indent="-342900" fontAlgn="base">
              <a:spcBef>
                <a:spcPts val="1000"/>
              </a:spcBef>
              <a:buClr>
                <a:schemeClr val="accent1"/>
              </a:buClr>
              <a:buSzPct val="150000"/>
              <a:buBlip>
                <a:blip r:embed="rId2"/>
              </a:buBlip>
            </a:pPr>
            <a:r>
              <a:rPr lang="fr-FR" altLang="fr-FR" sz="1600" dirty="0">
                <a:solidFill>
                  <a:schemeClr val="tx1">
                    <a:lumMod val="75000"/>
                    <a:lumOff val="25000"/>
                  </a:schemeClr>
                </a:solidFill>
              </a:rPr>
              <a:t>État d’anxiété : Réaction émotionnelle à un moment donné (de tension, d’appréhension, de nervosité, d’inquiétude). STAY forme Y-A (anxiété état) – 20 propositions pour savoir ce que le sujet ressent sur le moment.</a:t>
            </a:r>
          </a:p>
        </p:txBody>
      </p:sp>
      <p:sp>
        <p:nvSpPr>
          <p:cNvPr id="7" name="Espace réservé du pied de page 6">
            <a:extLst>
              <a:ext uri="{FF2B5EF4-FFF2-40B4-BE49-F238E27FC236}">
                <a16:creationId xmlns:a16="http://schemas.microsoft.com/office/drawing/2014/main" id="{D2DDE583-B7B1-8649-A29C-BAB88841E48A}"/>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8" name="Espace réservé du numéro de diapositive 7">
            <a:extLst>
              <a:ext uri="{FF2B5EF4-FFF2-40B4-BE49-F238E27FC236}">
                <a16:creationId xmlns:a16="http://schemas.microsoft.com/office/drawing/2014/main" id="{ED7C3511-7C91-BC47-B0E0-C0ED05C40101}"/>
              </a:ext>
            </a:extLst>
          </p:cNvPr>
          <p:cNvSpPr>
            <a:spLocks noGrp="1"/>
          </p:cNvSpPr>
          <p:nvPr>
            <p:ph type="sldNum" sz="quarter" idx="12"/>
          </p:nvPr>
        </p:nvSpPr>
        <p:spPr/>
        <p:txBody>
          <a:bodyPr/>
          <a:lstStyle/>
          <a:p>
            <a:fld id="{4FAB73BC-B049-4115-A692-8D63A059BFB8}" type="slidenum">
              <a:rPr lang="en-US" smtClean="0"/>
              <a:t>7</a:t>
            </a:fld>
            <a:endParaRPr lang="en-US" dirty="0"/>
          </a:p>
        </p:txBody>
      </p:sp>
      <p:graphicFrame>
        <p:nvGraphicFramePr>
          <p:cNvPr id="11" name="Espace réservé du contenu 5">
            <a:extLst>
              <a:ext uri="{FF2B5EF4-FFF2-40B4-BE49-F238E27FC236}">
                <a16:creationId xmlns:a16="http://schemas.microsoft.com/office/drawing/2014/main" id="{59E63463-9F6C-7741-8383-ABDFE46C5AAC}"/>
              </a:ext>
            </a:extLst>
          </p:cNvPr>
          <p:cNvGraphicFramePr>
            <a:graphicFrameLocks/>
          </p:cNvGraphicFramePr>
          <p:nvPr>
            <p:extLst>
              <p:ext uri="{D42A27DB-BD31-4B8C-83A1-F6EECF244321}">
                <p14:modId xmlns:p14="http://schemas.microsoft.com/office/powerpoint/2010/main" val="883977198"/>
              </p:ext>
            </p:extLst>
          </p:nvPr>
        </p:nvGraphicFramePr>
        <p:xfrm>
          <a:off x="4437825" y="5165889"/>
          <a:ext cx="5637951" cy="617250"/>
        </p:xfrm>
        <a:graphic>
          <a:graphicData uri="http://schemas.openxmlformats.org/drawingml/2006/table">
            <a:tbl>
              <a:tblPr firstRow="1" firstCol="1" bandRow="1">
                <a:tableStyleId>{5C22544A-7EE6-4342-B048-85BDC9FD1C3A}</a:tableStyleId>
              </a:tblPr>
              <a:tblGrid>
                <a:gridCol w="1879317">
                  <a:extLst>
                    <a:ext uri="{9D8B030D-6E8A-4147-A177-3AD203B41FA5}">
                      <a16:colId xmlns:a16="http://schemas.microsoft.com/office/drawing/2014/main" val="3785265768"/>
                    </a:ext>
                  </a:extLst>
                </a:gridCol>
                <a:gridCol w="1879317">
                  <a:extLst>
                    <a:ext uri="{9D8B030D-6E8A-4147-A177-3AD203B41FA5}">
                      <a16:colId xmlns:a16="http://schemas.microsoft.com/office/drawing/2014/main" val="708417676"/>
                    </a:ext>
                  </a:extLst>
                </a:gridCol>
                <a:gridCol w="1879317">
                  <a:extLst>
                    <a:ext uri="{9D8B030D-6E8A-4147-A177-3AD203B41FA5}">
                      <a16:colId xmlns:a16="http://schemas.microsoft.com/office/drawing/2014/main" val="1304982748"/>
                    </a:ext>
                  </a:extLst>
                </a:gridCol>
              </a:tblGrid>
              <a:tr h="617250">
                <a:tc>
                  <a:txBody>
                    <a:bodyPr/>
                    <a:lstStyle/>
                    <a:p>
                      <a:pPr algn="just">
                        <a:lnSpc>
                          <a:spcPct val="150000"/>
                        </a:lnSpc>
                        <a:spcAft>
                          <a:spcPts val="0"/>
                        </a:spcAft>
                      </a:pPr>
                      <a:r>
                        <a:rPr lang="fr-FR" sz="1200" dirty="0">
                          <a:effectLst/>
                        </a:rPr>
                        <a:t>Très élevé : &gt; à 65</a:t>
                      </a:r>
                    </a:p>
                    <a:p>
                      <a:pPr algn="just">
                        <a:lnSpc>
                          <a:spcPct val="150000"/>
                        </a:lnSpc>
                        <a:spcAft>
                          <a:spcPts val="0"/>
                        </a:spcAft>
                      </a:pPr>
                      <a:r>
                        <a:rPr lang="fr-FR" sz="1200" dirty="0">
                          <a:effectLst/>
                        </a:rPr>
                        <a:t>Élevé : de 56 à 65</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85" marR="105285" marT="0" marB="0">
                    <a:solidFill>
                      <a:schemeClr val="accent6">
                        <a:lumMod val="50000"/>
                      </a:schemeClr>
                    </a:solidFill>
                  </a:tcPr>
                </a:tc>
                <a:tc>
                  <a:txBody>
                    <a:bodyPr/>
                    <a:lstStyle/>
                    <a:p>
                      <a:pPr algn="just">
                        <a:lnSpc>
                          <a:spcPct val="150000"/>
                        </a:lnSpc>
                        <a:spcAft>
                          <a:spcPts val="0"/>
                        </a:spcAft>
                      </a:pPr>
                      <a:r>
                        <a:rPr lang="fr-FR" sz="1200" dirty="0">
                          <a:effectLst/>
                        </a:rPr>
                        <a:t>Moyen : de 46 à 55</a:t>
                      </a:r>
                    </a:p>
                    <a:p>
                      <a:pPr algn="just">
                        <a:lnSpc>
                          <a:spcPct val="150000"/>
                        </a:lnSpc>
                        <a:spcAft>
                          <a:spcPts val="0"/>
                        </a:spcAft>
                      </a:pPr>
                      <a:r>
                        <a:rPr lang="fr-FR" sz="1200" dirty="0">
                          <a:effectLst/>
                        </a:rPr>
                        <a:t>Faible : de 36 à 45</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85" marR="105285" marT="0" marB="0">
                    <a:solidFill>
                      <a:srgbClr val="FFD579"/>
                    </a:solidFill>
                  </a:tcPr>
                </a:tc>
                <a:tc>
                  <a:txBody>
                    <a:bodyPr/>
                    <a:lstStyle/>
                    <a:p>
                      <a:pPr algn="just">
                        <a:lnSpc>
                          <a:spcPct val="150000"/>
                        </a:lnSpc>
                        <a:spcBef>
                          <a:spcPts val="600"/>
                        </a:spcBef>
                        <a:spcAft>
                          <a:spcPts val="0"/>
                        </a:spcAft>
                      </a:pPr>
                      <a:r>
                        <a:rPr lang="fr-FR" sz="1200" dirty="0">
                          <a:solidFill>
                            <a:schemeClr val="tx1"/>
                          </a:solidFill>
                          <a:effectLst/>
                        </a:rPr>
                        <a:t>Très faible :&lt; ou =35</a:t>
                      </a:r>
                      <a:endParaRPr lang="fr-F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85" marR="105285" marT="0" marB="0">
                    <a:solidFill>
                      <a:srgbClr val="E7E2CF"/>
                    </a:solidFill>
                  </a:tcPr>
                </a:tc>
                <a:extLst>
                  <a:ext uri="{0D108BD9-81ED-4DB2-BD59-A6C34878D82A}">
                    <a16:rowId xmlns:a16="http://schemas.microsoft.com/office/drawing/2014/main" val="3002146980"/>
                  </a:ext>
                </a:extLst>
              </a:tr>
            </a:tbl>
          </a:graphicData>
        </a:graphic>
      </p:graphicFrame>
    </p:spTree>
    <p:extLst>
      <p:ext uri="{BB962C8B-B14F-4D97-AF65-F5344CB8AC3E}">
        <p14:creationId xmlns:p14="http://schemas.microsoft.com/office/powerpoint/2010/main" val="21170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29F6A-2C54-5840-8217-4BBEE717261B}"/>
              </a:ext>
            </a:extLst>
          </p:cNvPr>
          <p:cNvSpPr>
            <a:spLocks noGrp="1"/>
          </p:cNvSpPr>
          <p:nvPr>
            <p:ph type="title"/>
          </p:nvPr>
        </p:nvSpPr>
        <p:spPr/>
        <p:txBody>
          <a:bodyPr>
            <a:normAutofit/>
          </a:bodyPr>
          <a:lstStyle/>
          <a:p>
            <a:r>
              <a:rPr lang="fr-FR" dirty="0"/>
              <a:t>Les outils de e-thérapie </a:t>
            </a:r>
          </a:p>
        </p:txBody>
      </p:sp>
      <p:sp>
        <p:nvSpPr>
          <p:cNvPr id="3" name="Espace réservé du texte 2">
            <a:extLst>
              <a:ext uri="{FF2B5EF4-FFF2-40B4-BE49-F238E27FC236}">
                <a16:creationId xmlns:a16="http://schemas.microsoft.com/office/drawing/2014/main" id="{27F9C320-04F2-634F-AA5F-B8A5BD3933C9}"/>
              </a:ext>
            </a:extLst>
          </p:cNvPr>
          <p:cNvSpPr>
            <a:spLocks noGrp="1"/>
          </p:cNvSpPr>
          <p:nvPr>
            <p:ph type="body" idx="1"/>
          </p:nvPr>
        </p:nvSpPr>
        <p:spPr/>
        <p:txBody>
          <a:bodyPr/>
          <a:lstStyle/>
          <a:p>
            <a:r>
              <a:rPr lang="fr-FR" dirty="0"/>
              <a:t>La plateforme </a:t>
            </a:r>
            <a:r>
              <a:rPr lang="fr-FR" dirty="0" err="1"/>
              <a:t>BEmyPSY</a:t>
            </a:r>
            <a:r>
              <a:rPr lang="fr-FR" dirty="0"/>
              <a:t> </a:t>
            </a:r>
          </a:p>
        </p:txBody>
      </p:sp>
      <p:sp>
        <p:nvSpPr>
          <p:cNvPr id="4" name="Espace réservé du contenu 3">
            <a:extLst>
              <a:ext uri="{FF2B5EF4-FFF2-40B4-BE49-F238E27FC236}">
                <a16:creationId xmlns:a16="http://schemas.microsoft.com/office/drawing/2014/main" id="{9FF8E02C-02F5-AD40-A284-97AB5377D2DB}"/>
              </a:ext>
            </a:extLst>
          </p:cNvPr>
          <p:cNvSpPr>
            <a:spLocks noGrp="1"/>
          </p:cNvSpPr>
          <p:nvPr>
            <p:ph sz="half" idx="2"/>
          </p:nvPr>
        </p:nvSpPr>
        <p:spPr/>
        <p:txBody>
          <a:bodyPr>
            <a:normAutofit fontScale="92500" lnSpcReduction="10000"/>
          </a:bodyPr>
          <a:lstStyle/>
          <a:p>
            <a:r>
              <a:rPr lang="fr-FR" dirty="0"/>
              <a:t>Le cabinet virtuel </a:t>
            </a:r>
            <a:r>
              <a:rPr lang="fr-FR" dirty="0" err="1"/>
              <a:t>BEmyPSY</a:t>
            </a:r>
            <a:r>
              <a:rPr lang="fr-FR" dirty="0"/>
              <a:t>, est un site dédié à l’accompagnement et à la prise en charge thérapeutique de type e-thérapie. </a:t>
            </a:r>
            <a:r>
              <a:rPr lang="fr-FR" u="sng" dirty="0">
                <a:hlinkClick r:id="rId2"/>
              </a:rPr>
              <a:t>https://bemypsy.com/</a:t>
            </a:r>
            <a:endParaRPr lang="fr-FR" u="sng" dirty="0"/>
          </a:p>
          <a:p>
            <a:r>
              <a:rPr lang="fr-FR" dirty="0"/>
              <a:t>La plateforme accueille des art-thérapeutes, des psychiatres, des psychologues, des psychothérapeutes et des superviseurs ayant un numéro </a:t>
            </a:r>
            <a:r>
              <a:rPr lang="fr-FR" cap="small" dirty="0" err="1"/>
              <a:t>adeli</a:t>
            </a:r>
            <a:r>
              <a:rPr lang="fr-FR" dirty="0"/>
              <a:t> ainsi que des diplômes. </a:t>
            </a:r>
          </a:p>
        </p:txBody>
      </p:sp>
      <p:sp>
        <p:nvSpPr>
          <p:cNvPr id="5" name="Espace réservé du texte 4">
            <a:extLst>
              <a:ext uri="{FF2B5EF4-FFF2-40B4-BE49-F238E27FC236}">
                <a16:creationId xmlns:a16="http://schemas.microsoft.com/office/drawing/2014/main" id="{0E5C9184-3EA8-E045-B2BB-6FE087C2215E}"/>
              </a:ext>
            </a:extLst>
          </p:cNvPr>
          <p:cNvSpPr>
            <a:spLocks noGrp="1"/>
          </p:cNvSpPr>
          <p:nvPr>
            <p:ph type="body" sz="quarter" idx="3"/>
          </p:nvPr>
        </p:nvSpPr>
        <p:spPr/>
        <p:txBody>
          <a:bodyPr/>
          <a:lstStyle/>
          <a:p>
            <a:r>
              <a:rPr lang="fr-FR" dirty="0"/>
              <a:t>Un atelier expérientiel virtuel </a:t>
            </a:r>
          </a:p>
        </p:txBody>
      </p:sp>
      <p:sp>
        <p:nvSpPr>
          <p:cNvPr id="6" name="Espace réservé du contenu 5">
            <a:extLst>
              <a:ext uri="{FF2B5EF4-FFF2-40B4-BE49-F238E27FC236}">
                <a16:creationId xmlns:a16="http://schemas.microsoft.com/office/drawing/2014/main" id="{A0E39314-6F24-BC42-A44E-BC0E48C890D4}"/>
              </a:ext>
            </a:extLst>
          </p:cNvPr>
          <p:cNvSpPr>
            <a:spLocks noGrp="1"/>
          </p:cNvSpPr>
          <p:nvPr>
            <p:ph sz="quarter" idx="4"/>
          </p:nvPr>
        </p:nvSpPr>
        <p:spPr>
          <a:xfrm>
            <a:off x="6373367" y="2756581"/>
            <a:ext cx="5303767" cy="3200400"/>
          </a:xfrm>
        </p:spPr>
        <p:txBody>
          <a:bodyPr>
            <a:noAutofit/>
          </a:bodyPr>
          <a:lstStyle/>
          <a:p>
            <a:r>
              <a:rPr lang="fr-FR" sz="1300" dirty="0"/>
              <a:t>Setting  –  Le matériel  – Le processus créatif</a:t>
            </a:r>
          </a:p>
          <a:p>
            <a:pPr>
              <a:lnSpc>
                <a:spcPct val="100000"/>
              </a:lnSpc>
            </a:pPr>
            <a:r>
              <a:rPr lang="fr-FR" sz="1400" dirty="0"/>
              <a:t>Nous observons les gestes du participant pendant le processus de création. La caméra est orientée sur la création. L’art-thérapeute pose quelques questions et relance à l’affût du contexte de création de la production. Au sein de la séance, « on parle et on ne parle pas. » Donc il existe « un dit et un non-dit ». A la différence du sens commun de l’art, l’art-thérapie vise une expression authentique de soi avec ou sans qualité esthétique. L’important est d’explorer le sens dans les créations. L’art-thérapeute doit guider la thérapie selon les besoins du moment pour le participant en gardant à l’esprit le contexte. </a:t>
            </a:r>
          </a:p>
        </p:txBody>
      </p:sp>
      <p:sp>
        <p:nvSpPr>
          <p:cNvPr id="7" name="Espace réservé du pied de page 6">
            <a:extLst>
              <a:ext uri="{FF2B5EF4-FFF2-40B4-BE49-F238E27FC236}">
                <a16:creationId xmlns:a16="http://schemas.microsoft.com/office/drawing/2014/main" id="{A97B5213-4BCB-1F40-818B-9720532A044A}"/>
              </a:ext>
            </a:extLst>
          </p:cNvPr>
          <p:cNvSpPr>
            <a:spLocks noGrp="1"/>
          </p:cNvSpPr>
          <p:nvPr>
            <p:ph type="ftr" sz="quarter" idx="11"/>
          </p:nvPr>
        </p:nvSpPr>
        <p:spPr/>
        <p:txBody>
          <a:bodyPr/>
          <a:lstStyle/>
          <a:p>
            <a:r>
              <a:rPr lang="fr-FR" b="1" spc="100">
                <a:solidFill>
                  <a:srgbClr val="C00000"/>
                </a:solidFill>
              </a:rPr>
              <a:t>Atelier expérientiel </a:t>
            </a:r>
            <a:r>
              <a:rPr lang="fr-FR" b="1" i="1" spc="100">
                <a:solidFill>
                  <a:srgbClr val="C00000"/>
                </a:solidFill>
                <a:latin typeface="Arial" panose="020B0604020202020204" pitchFamily="34" charset="0"/>
                <a:cs typeface="Arial" panose="020B0604020202020204" pitchFamily="34" charset="0"/>
              </a:rPr>
              <a:t>individuel </a:t>
            </a:r>
            <a:r>
              <a:rPr lang="fr-FR" sz="900" b="1" i="1" spc="10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a:solidFill>
                  <a:schemeClr val="tx1">
                    <a:lumMod val="50000"/>
                    <a:lumOff val="50000"/>
                  </a:schemeClr>
                </a:solidFill>
                <a:latin typeface="Arial" panose="020B0604020202020204" pitchFamily="34" charset="0"/>
                <a:cs typeface="Arial" panose="020B0604020202020204" pitchFamily="34" charset="0"/>
              </a:rPr>
              <a:t> </a:t>
            </a:r>
            <a:r>
              <a:rPr lang="fr-FR" b="1" i="1" spc="100">
                <a:solidFill>
                  <a:srgbClr val="C00000"/>
                </a:solidFill>
                <a:latin typeface="Arial" panose="020B0604020202020204" pitchFamily="34" charset="0"/>
                <a:cs typeface="Arial" panose="020B0604020202020204" pitchFamily="34" charset="0"/>
              </a:rPr>
              <a:t>la peur de la covid-19</a:t>
            </a:r>
            <a:endParaRPr lang="fr-FR" b="1" i="1" spc="100" dirty="0">
              <a:solidFill>
                <a:srgbClr val="C00000"/>
              </a:solidFill>
              <a:latin typeface="Arial" panose="020B0604020202020204" pitchFamily="34" charset="0"/>
              <a:cs typeface="Arial" panose="020B0604020202020204" pitchFamily="34" charset="0"/>
            </a:endParaRPr>
          </a:p>
        </p:txBody>
      </p:sp>
      <p:sp>
        <p:nvSpPr>
          <p:cNvPr id="8" name="Espace réservé du numéro de diapositive 7">
            <a:extLst>
              <a:ext uri="{FF2B5EF4-FFF2-40B4-BE49-F238E27FC236}">
                <a16:creationId xmlns:a16="http://schemas.microsoft.com/office/drawing/2014/main" id="{DBCF0A65-2072-5742-BFDA-702B351FA12C}"/>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14526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84EAE-3A3B-EB4F-8B32-B62509D1DEC2}"/>
              </a:ext>
            </a:extLst>
          </p:cNvPr>
          <p:cNvSpPr>
            <a:spLocks noGrp="1"/>
          </p:cNvSpPr>
          <p:nvPr>
            <p:ph type="title"/>
          </p:nvPr>
        </p:nvSpPr>
        <p:spPr/>
        <p:txBody>
          <a:bodyPr/>
          <a:lstStyle/>
          <a:p>
            <a:r>
              <a:rPr lang="fr-FR" dirty="0"/>
              <a:t>5. La relation en ligne : nouveau cadre, </a:t>
            </a:r>
            <a:br>
              <a:rPr lang="fr-FR" dirty="0"/>
            </a:br>
            <a:r>
              <a:rPr lang="fr-FR" dirty="0"/>
              <a:t>d’écran à écran</a:t>
            </a:r>
          </a:p>
        </p:txBody>
      </p:sp>
      <p:sp>
        <p:nvSpPr>
          <p:cNvPr id="6" name="Espace réservé du texte 5">
            <a:extLst>
              <a:ext uri="{FF2B5EF4-FFF2-40B4-BE49-F238E27FC236}">
                <a16:creationId xmlns:a16="http://schemas.microsoft.com/office/drawing/2014/main" id="{CEBE208E-E25F-F14A-A46B-4DD6B3E79F75}"/>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59745608-8A65-D847-A088-4FF89F50B563}"/>
              </a:ext>
            </a:extLst>
          </p:cNvPr>
          <p:cNvSpPr>
            <a:spLocks noGrp="1"/>
          </p:cNvSpPr>
          <p:nvPr>
            <p:ph type="ftr" sz="quarter" idx="11"/>
          </p:nvPr>
        </p:nvSpPr>
        <p:spPr/>
        <p:txBody>
          <a:bodyPr/>
          <a:lstStyle/>
          <a:p>
            <a:r>
              <a:rPr lang="fr-FR" b="1" spc="100" dirty="0">
                <a:solidFill>
                  <a:srgbClr val="C00000"/>
                </a:solidFill>
              </a:rPr>
              <a:t>Atelier expérientiel </a:t>
            </a:r>
            <a:r>
              <a:rPr lang="fr-FR" b="1" i="1" spc="100" dirty="0">
                <a:solidFill>
                  <a:srgbClr val="C00000"/>
                </a:solidFill>
                <a:latin typeface="Arial" panose="020B0604020202020204" pitchFamily="34" charset="0"/>
                <a:cs typeface="Arial" panose="020B0604020202020204" pitchFamily="34" charset="0"/>
              </a:rPr>
              <a:t>individuel </a:t>
            </a:r>
            <a:r>
              <a:rPr lang="fr-FR" sz="900" b="1" i="1" spc="100" dirty="0">
                <a:solidFill>
                  <a:schemeClr val="tx1">
                    <a:lumMod val="65000"/>
                    <a:lumOff val="35000"/>
                  </a:schemeClr>
                </a:solidFill>
                <a:latin typeface="Arial" panose="020B0604020202020204" pitchFamily="34" charset="0"/>
                <a:cs typeface="Arial" panose="020B0604020202020204" pitchFamily="34" charset="0"/>
              </a:rPr>
              <a:t>contre</a:t>
            </a:r>
            <a:r>
              <a:rPr lang="fr-FR" sz="900" b="1" i="1" spc="100" dirty="0">
                <a:solidFill>
                  <a:schemeClr val="tx1">
                    <a:lumMod val="50000"/>
                    <a:lumOff val="50000"/>
                  </a:schemeClr>
                </a:solidFill>
                <a:latin typeface="Arial" panose="020B0604020202020204" pitchFamily="34" charset="0"/>
                <a:cs typeface="Arial" panose="020B0604020202020204" pitchFamily="34" charset="0"/>
              </a:rPr>
              <a:t> </a:t>
            </a:r>
            <a:r>
              <a:rPr lang="fr-FR" b="1" i="1" spc="100" dirty="0">
                <a:solidFill>
                  <a:srgbClr val="C00000"/>
                </a:solidFill>
                <a:latin typeface="Arial" panose="020B0604020202020204" pitchFamily="34" charset="0"/>
                <a:cs typeface="Arial" panose="020B0604020202020204" pitchFamily="34" charset="0"/>
              </a:rPr>
              <a:t>la peur de la covid-19</a:t>
            </a:r>
          </a:p>
        </p:txBody>
      </p:sp>
      <p:sp>
        <p:nvSpPr>
          <p:cNvPr id="5" name="Espace réservé du numéro de diapositive 4">
            <a:extLst>
              <a:ext uri="{FF2B5EF4-FFF2-40B4-BE49-F238E27FC236}">
                <a16:creationId xmlns:a16="http://schemas.microsoft.com/office/drawing/2014/main" id="{3F2758DA-BE07-D840-99F7-55A85D1A5368}"/>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593279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3567</TotalTime>
  <Words>3831</Words>
  <Application>Microsoft Macintosh PowerPoint</Application>
  <PresentationFormat>Grand écran</PresentationFormat>
  <Paragraphs>273</Paragraphs>
  <Slides>31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Arial Narrow</vt:lpstr>
      <vt:lpstr>Calibri</vt:lpstr>
      <vt:lpstr>Century Gothic</vt:lpstr>
      <vt:lpstr>Garamond</vt:lpstr>
      <vt:lpstr>Times New Roman</vt:lpstr>
      <vt:lpstr>Savon</vt:lpstr>
      <vt:lpstr>1er Colloque du SFAT</vt:lpstr>
      <vt:lpstr>Emmanuelle Cesari</vt:lpstr>
      <vt:lpstr>Sommaire</vt:lpstr>
      <vt:lpstr>2. Contexte de l’étude</vt:lpstr>
      <vt:lpstr>2. Justification de l’étude</vt:lpstr>
      <vt:lpstr>3. Les références théoriques de notre pratique</vt:lpstr>
      <vt:lpstr>4. La population et le dispositif</vt:lpstr>
      <vt:lpstr>Les outils de e-thérapie </vt:lpstr>
      <vt:lpstr>5. La relation en ligne : nouveau cadre,  d’écran à écran</vt:lpstr>
      <vt:lpstr>Cadix</vt:lpstr>
      <vt:lpstr>Cadix – Le cabinet virtuel</vt:lpstr>
      <vt:lpstr>La Rousse est douce</vt:lpstr>
      <vt:lpstr>La Rousse est douce</vt:lpstr>
      <vt:lpstr>Picture</vt:lpstr>
      <vt:lpstr>Picture – Forme objectale</vt:lpstr>
      <vt:lpstr>Laura Lou</vt:lpstr>
      <vt:lpstr>Laura Lou – La Comédia del Arte</vt:lpstr>
      <vt:lpstr>Layla</vt:lpstr>
      <vt:lpstr>Layla – L’existence</vt:lpstr>
      <vt:lpstr>Sonya</vt:lpstr>
      <vt:lpstr>Sonya – Le miroir</vt:lpstr>
      <vt:lpstr>Mika</vt:lpstr>
      <vt:lpstr>Mika – Un espace-temps dématérialisé</vt:lpstr>
      <vt:lpstr>Manouelle</vt:lpstr>
      <vt:lpstr>Manouelle – Entre-deux </vt:lpstr>
      <vt:lpstr>Sof</vt:lpstr>
      <vt:lpstr>Sof –Ce que je donne à voir </vt:lpstr>
      <vt:lpstr>Bibliographie</vt:lpstr>
      <vt:lpstr>Bibliographie</vt:lpstr>
      <vt:lpstr>Bibliographie (suite)</vt:lpstr>
      <vt:lpstr>Merci aux personnes qui ont participé à cette étude sur le corps à travers l’écran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Emmannuelle Cesari</dc:creator>
  <cp:lastModifiedBy>Emmanuelle Cesari</cp:lastModifiedBy>
  <cp:revision>172</cp:revision>
  <dcterms:created xsi:type="dcterms:W3CDTF">2021-07-19T05:30:33Z</dcterms:created>
  <dcterms:modified xsi:type="dcterms:W3CDTF">2022-06-22T07:02:39Z</dcterms:modified>
</cp:coreProperties>
</file>